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Lst>
  <p:sldSz cy="5143500" cx="9144000"/>
  <p:notesSz cx="6858000" cy="9144000"/>
  <p:embeddedFontLst>
    <p:embeddedFont>
      <p:font typeface="Nunito"/>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slide" Target="slides/slide37.xml"/><Relationship Id="rId41" Type="http://schemas.openxmlformats.org/officeDocument/2006/relationships/slide" Target="slides/slide36.xml"/><Relationship Id="rId22" Type="http://schemas.openxmlformats.org/officeDocument/2006/relationships/slide" Target="slides/slide17.xml"/><Relationship Id="rId44" Type="http://schemas.openxmlformats.org/officeDocument/2006/relationships/font" Target="fonts/Nunito-regular.fntdata"/><Relationship Id="rId21" Type="http://schemas.openxmlformats.org/officeDocument/2006/relationships/slide" Target="slides/slide16.xml"/><Relationship Id="rId43" Type="http://schemas.openxmlformats.org/officeDocument/2006/relationships/slide" Target="slides/slide38.xml"/><Relationship Id="rId24" Type="http://schemas.openxmlformats.org/officeDocument/2006/relationships/slide" Target="slides/slide19.xml"/><Relationship Id="rId46" Type="http://schemas.openxmlformats.org/officeDocument/2006/relationships/font" Target="fonts/Nunito-italic.fntdata"/><Relationship Id="rId23" Type="http://schemas.openxmlformats.org/officeDocument/2006/relationships/slide" Target="slides/slide18.xml"/><Relationship Id="rId45" Type="http://schemas.openxmlformats.org/officeDocument/2006/relationships/font" Target="fonts/Nuni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47" Type="http://schemas.openxmlformats.org/officeDocument/2006/relationships/font" Target="fonts/Nunito-bold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png>
</file>

<file path=ppt/media/image2.png>
</file>

<file path=ppt/media/image20.png>
</file>

<file path=ppt/media/image21.gi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2d33ec90e7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2d33ec90e7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303dc95d0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303dc95d0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2d33ec90e7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2d33ec90e7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2d33ec90e7_2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2d33ec90e7_2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303dc95d0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303dc95d0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2d33ec90e7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2d33ec90e7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2d33ec90e7_3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2d33ec90e7_3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2d33ec90e7_3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2d33ec90e7_3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2d33ec90e7_3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2d33ec90e7_3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2d33ec90e7_3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2d33ec90e7_3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1c2b5e42d6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1c2b5e42d6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3046e9639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3046e9639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3046e9639b_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3046e9639b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2d33ec90e7_3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2d33ec90e7_3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2d34b9bd2e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2d34b9bd2e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2d34b9bd2e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2d34b9bd2e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2d34b9bd2e_1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12d34b9bd2e_1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2d34b9bd2e_1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2d34b9bd2e_1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2d34b9bd2e_1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12d34b9bd2e_1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2d34b9bd2e_1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2d34b9bd2e_1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2d34b9bd2e_1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2d34b9bd2e_1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3046e9639b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3046e9639b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12d34b9bd2e_1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12d34b9bd2e_1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12d34b9bd2e_1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12d34b9bd2e_1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12d34b9bd2e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12d34b9bd2e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12d34b9bd2e_1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12d34b9bd2e_1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12d34b9bd2e_1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12d34b9bd2e_1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12d34b9bd2e_1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12d34b9bd2e_1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12d34b9bd2e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12d34b9bd2e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12d34b9bd2e_1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12d34b9bd2e_1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12d34b9bd2e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12d34b9bd2e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29efc7a271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29efc7a271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29efc7a271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29efc7a271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29efc7a27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29efc7a271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2d33ec90e7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2d33ec90e7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3046e9639b_3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3046e9639b_3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2d33ec90e7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2d33ec90e7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8.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2.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2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2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2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6.png"/><Relationship Id="rId6" Type="http://schemas.openxmlformats.org/officeDocument/2006/relationships/image" Target="../media/image30.png"/><Relationship Id="rId7" Type="http://schemas.openxmlformats.org/officeDocument/2006/relationships/image" Target="../media/image29.png"/><Relationship Id="rId8" Type="http://schemas.openxmlformats.org/officeDocument/2006/relationships/image" Target="../media/image3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3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3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6.gif"/><Relationship Id="rId4" Type="http://schemas.openxmlformats.org/officeDocument/2006/relationships/image" Target="../media/image21.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271983"/>
            <a:ext cx="5361300" cy="144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pt-BR" sz="4600"/>
              <a:t>Análise</a:t>
            </a:r>
            <a:r>
              <a:rPr lang="pt-BR" sz="4600"/>
              <a:t> de Projeto de Software</a:t>
            </a:r>
            <a:endParaRPr sz="4600"/>
          </a:p>
        </p:txBody>
      </p:sp>
      <p:sp>
        <p:nvSpPr>
          <p:cNvPr id="129" name="Google Shape;129;p13"/>
          <p:cNvSpPr txBox="1"/>
          <p:nvPr>
            <p:ph idx="1" type="subTitle"/>
          </p:nvPr>
        </p:nvSpPr>
        <p:spPr>
          <a:xfrm>
            <a:off x="1858700" y="2720064"/>
            <a:ext cx="5361300" cy="1215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pt-BR"/>
              <a:t>Gabriel Caminha</a:t>
            </a:r>
            <a:endParaRPr/>
          </a:p>
          <a:p>
            <a:pPr indent="0" lvl="0" marL="0" rtl="0" algn="ctr">
              <a:spcBef>
                <a:spcPts val="0"/>
              </a:spcBef>
              <a:spcAft>
                <a:spcPts val="0"/>
              </a:spcAft>
              <a:buNone/>
            </a:pPr>
            <a:r>
              <a:rPr lang="pt-BR"/>
              <a:t>Pedro Santos</a:t>
            </a:r>
            <a:endParaRPr/>
          </a:p>
          <a:p>
            <a:pPr indent="0" lvl="0" marL="0" rtl="0" algn="ctr">
              <a:spcBef>
                <a:spcPts val="0"/>
              </a:spcBef>
              <a:spcAft>
                <a:spcPts val="0"/>
              </a:spcAft>
              <a:buNone/>
            </a:pPr>
            <a:r>
              <a:rPr lang="pt-BR"/>
              <a:t>Bruna Lins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2"/>
          <p:cNvSpPr txBox="1"/>
          <p:nvPr>
            <p:ph type="title"/>
          </p:nvPr>
        </p:nvSpPr>
        <p:spPr>
          <a:xfrm>
            <a:off x="819150" y="5090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Aplicação Java</a:t>
            </a:r>
            <a:endParaRPr/>
          </a:p>
        </p:txBody>
      </p:sp>
      <p:sp>
        <p:nvSpPr>
          <p:cNvPr id="201" name="Google Shape;201;p22"/>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2" name="Google Shape;202;p22"/>
          <p:cNvPicPr preferRelativeResize="0"/>
          <p:nvPr/>
        </p:nvPicPr>
        <p:blipFill>
          <a:blip r:embed="rId3">
            <a:alphaModFix/>
          </a:blip>
          <a:stretch>
            <a:fillRect/>
          </a:stretch>
        </p:blipFill>
        <p:spPr>
          <a:xfrm>
            <a:off x="742300" y="1094825"/>
            <a:ext cx="7582550" cy="36181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3"/>
          <p:cNvSpPr txBox="1"/>
          <p:nvPr>
            <p:ph type="title"/>
          </p:nvPr>
        </p:nvSpPr>
        <p:spPr>
          <a:xfrm>
            <a:off x="819150" y="5090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Aplicação Java</a:t>
            </a:r>
            <a:endParaRPr/>
          </a:p>
        </p:txBody>
      </p:sp>
      <p:pic>
        <p:nvPicPr>
          <p:cNvPr id="208" name="Google Shape;208;p23"/>
          <p:cNvPicPr preferRelativeResize="0"/>
          <p:nvPr/>
        </p:nvPicPr>
        <p:blipFill>
          <a:blip r:embed="rId3">
            <a:alphaModFix/>
          </a:blip>
          <a:stretch>
            <a:fillRect/>
          </a:stretch>
        </p:blipFill>
        <p:spPr>
          <a:xfrm>
            <a:off x="1657350" y="1555629"/>
            <a:ext cx="5829300" cy="203223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4"/>
          <p:cNvSpPr txBox="1"/>
          <p:nvPr>
            <p:ph type="title"/>
          </p:nvPr>
        </p:nvSpPr>
        <p:spPr>
          <a:xfrm>
            <a:off x="819150" y="5090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Aplicação Java</a:t>
            </a:r>
            <a:endParaRPr/>
          </a:p>
        </p:txBody>
      </p:sp>
      <p:pic>
        <p:nvPicPr>
          <p:cNvPr id="214" name="Google Shape;214;p24"/>
          <p:cNvPicPr preferRelativeResize="0"/>
          <p:nvPr/>
        </p:nvPicPr>
        <p:blipFill>
          <a:blip r:embed="rId3">
            <a:alphaModFix/>
          </a:blip>
          <a:stretch>
            <a:fillRect/>
          </a:stretch>
        </p:blipFill>
        <p:spPr>
          <a:xfrm>
            <a:off x="625400" y="1463599"/>
            <a:ext cx="7699450" cy="28845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5"/>
          <p:cNvSpPr txBox="1"/>
          <p:nvPr>
            <p:ph type="title"/>
          </p:nvPr>
        </p:nvSpPr>
        <p:spPr>
          <a:xfrm>
            <a:off x="819150" y="5090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Aplicação Java</a:t>
            </a:r>
            <a:endParaRPr/>
          </a:p>
        </p:txBody>
      </p:sp>
      <p:pic>
        <p:nvPicPr>
          <p:cNvPr id="220" name="Google Shape;220;p25"/>
          <p:cNvPicPr preferRelativeResize="0"/>
          <p:nvPr/>
        </p:nvPicPr>
        <p:blipFill>
          <a:blip r:embed="rId3">
            <a:alphaModFix/>
          </a:blip>
          <a:stretch>
            <a:fillRect/>
          </a:stretch>
        </p:blipFill>
        <p:spPr>
          <a:xfrm>
            <a:off x="977800" y="1122050"/>
            <a:ext cx="7188400" cy="36199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6"/>
          <p:cNvSpPr txBox="1"/>
          <p:nvPr>
            <p:ph type="title"/>
          </p:nvPr>
        </p:nvSpPr>
        <p:spPr>
          <a:xfrm>
            <a:off x="1649650" y="475300"/>
            <a:ext cx="1526400" cy="70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pt-BR"/>
              <a:t>Prós</a:t>
            </a:r>
            <a:endParaRPr/>
          </a:p>
        </p:txBody>
      </p:sp>
      <p:sp>
        <p:nvSpPr>
          <p:cNvPr id="226" name="Google Shape;226;p26"/>
          <p:cNvSpPr txBox="1"/>
          <p:nvPr/>
        </p:nvSpPr>
        <p:spPr>
          <a:xfrm>
            <a:off x="498400" y="1083075"/>
            <a:ext cx="3828900" cy="240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800">
                <a:latin typeface="Calibri"/>
                <a:ea typeface="Calibri"/>
                <a:cs typeface="Calibri"/>
                <a:sym typeface="Calibri"/>
              </a:rPr>
              <a:t>Considerado em sua forma mais geral,  quase todo uso do padrão C</a:t>
            </a:r>
            <a:r>
              <a:rPr lang="pt-BR" sz="1800">
                <a:latin typeface="Calibri"/>
                <a:ea typeface="Calibri"/>
                <a:cs typeface="Calibri"/>
                <a:sym typeface="Calibri"/>
              </a:rPr>
              <a:t>omposto</a:t>
            </a:r>
            <a:r>
              <a:rPr lang="pt-BR" sz="1800">
                <a:latin typeface="Calibri"/>
                <a:ea typeface="Calibri"/>
                <a:cs typeface="Calibri"/>
                <a:sym typeface="Calibri"/>
              </a:rPr>
              <a:t> também conterá o padrão Interpreter. Mas o padrão Interpreter deve ser reservado para os casos em que você deseja pensar nessa hierarquia de classes como definição de um idioma.</a:t>
            </a:r>
            <a:endParaRPr sz="1800">
              <a:latin typeface="Calibri"/>
              <a:ea typeface="Calibri"/>
              <a:cs typeface="Calibri"/>
              <a:sym typeface="Calibri"/>
            </a:endParaRPr>
          </a:p>
          <a:p>
            <a:pPr indent="0" lvl="0" marL="0" rtl="0" algn="l">
              <a:spcBef>
                <a:spcPts val="0"/>
              </a:spcBef>
              <a:spcAft>
                <a:spcPts val="0"/>
              </a:spcAft>
              <a:buNone/>
            </a:pPr>
            <a:r>
              <a:t/>
            </a:r>
            <a:endParaRPr sz="1800">
              <a:latin typeface="Calibri"/>
              <a:ea typeface="Calibri"/>
              <a:cs typeface="Calibri"/>
              <a:sym typeface="Calibri"/>
            </a:endParaRPr>
          </a:p>
        </p:txBody>
      </p:sp>
      <p:sp>
        <p:nvSpPr>
          <p:cNvPr id="227" name="Google Shape;227;p26"/>
          <p:cNvSpPr txBox="1"/>
          <p:nvPr/>
        </p:nvSpPr>
        <p:spPr>
          <a:xfrm>
            <a:off x="4907100" y="1083075"/>
            <a:ext cx="33435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800">
                <a:latin typeface="Calibri"/>
                <a:ea typeface="Calibri"/>
                <a:cs typeface="Calibri"/>
                <a:sym typeface="Calibri"/>
              </a:rPr>
              <a:t>O padrão não aborda a análise. Quando a gramática é muito complexa, outras técnicas (como um state) são mais apropriadas.</a:t>
            </a:r>
            <a:endParaRPr sz="1800">
              <a:latin typeface="Calibri"/>
              <a:ea typeface="Calibri"/>
              <a:cs typeface="Calibri"/>
              <a:sym typeface="Calibri"/>
            </a:endParaRPr>
          </a:p>
          <a:p>
            <a:pPr indent="0" lvl="0" marL="0" rtl="0" algn="l">
              <a:spcBef>
                <a:spcPts val="0"/>
              </a:spcBef>
              <a:spcAft>
                <a:spcPts val="0"/>
              </a:spcAft>
              <a:buNone/>
            </a:pPr>
            <a:r>
              <a:t/>
            </a:r>
            <a:endParaRPr sz="1800">
              <a:latin typeface="Calibri"/>
              <a:ea typeface="Calibri"/>
              <a:cs typeface="Calibri"/>
              <a:sym typeface="Calibri"/>
            </a:endParaRPr>
          </a:p>
          <a:p>
            <a:pPr indent="0" lvl="0" marL="0" rtl="0" algn="l">
              <a:spcBef>
                <a:spcPts val="0"/>
              </a:spcBef>
              <a:spcAft>
                <a:spcPts val="0"/>
              </a:spcAft>
              <a:buNone/>
            </a:pPr>
            <a:r>
              <a:t/>
            </a:r>
            <a:endParaRPr sz="1800">
              <a:latin typeface="Calibri"/>
              <a:ea typeface="Calibri"/>
              <a:cs typeface="Calibri"/>
              <a:sym typeface="Calibri"/>
            </a:endParaRPr>
          </a:p>
        </p:txBody>
      </p:sp>
      <p:sp>
        <p:nvSpPr>
          <p:cNvPr id="228" name="Google Shape;228;p26"/>
          <p:cNvSpPr txBox="1"/>
          <p:nvPr/>
        </p:nvSpPr>
        <p:spPr>
          <a:xfrm>
            <a:off x="5250900" y="564650"/>
            <a:ext cx="26559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3000">
                <a:solidFill>
                  <a:schemeClr val="lt1"/>
                </a:solidFill>
                <a:latin typeface="Nunito"/>
                <a:ea typeface="Nunito"/>
                <a:cs typeface="Nunito"/>
                <a:sym typeface="Nunito"/>
              </a:rPr>
              <a:t>Contras</a:t>
            </a:r>
            <a:endParaRPr sz="3000">
              <a:solidFill>
                <a:schemeClr val="lt1"/>
              </a:solidFill>
              <a:latin typeface="Nunito"/>
              <a:ea typeface="Nunito"/>
              <a:cs typeface="Nunito"/>
              <a:sym typeface="Nuni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7"/>
          <p:cNvSpPr txBox="1"/>
          <p:nvPr/>
        </p:nvSpPr>
        <p:spPr>
          <a:xfrm>
            <a:off x="819150" y="1686325"/>
            <a:ext cx="6961500" cy="193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900">
                <a:latin typeface="Calibri"/>
                <a:ea typeface="Calibri"/>
                <a:cs typeface="Calibri"/>
                <a:sym typeface="Calibri"/>
              </a:rPr>
              <a:t>Define o esqueleto de um algoritmo em</a:t>
            </a:r>
            <a:endParaRPr sz="1900">
              <a:latin typeface="Calibri"/>
              <a:ea typeface="Calibri"/>
              <a:cs typeface="Calibri"/>
              <a:sym typeface="Calibri"/>
            </a:endParaRPr>
          </a:p>
          <a:p>
            <a:pPr indent="0" lvl="0" marL="0" rtl="0" algn="l">
              <a:spcBef>
                <a:spcPts val="0"/>
              </a:spcBef>
              <a:spcAft>
                <a:spcPts val="0"/>
              </a:spcAft>
              <a:buNone/>
            </a:pPr>
            <a:r>
              <a:rPr lang="pt-BR" sz="1900">
                <a:latin typeface="Calibri"/>
                <a:ea typeface="Calibri"/>
                <a:cs typeface="Calibri"/>
                <a:sym typeface="Calibri"/>
              </a:rPr>
              <a:t>uma operação, postergando a definição de</a:t>
            </a:r>
            <a:endParaRPr sz="1900">
              <a:latin typeface="Calibri"/>
              <a:ea typeface="Calibri"/>
              <a:cs typeface="Calibri"/>
              <a:sym typeface="Calibri"/>
            </a:endParaRPr>
          </a:p>
          <a:p>
            <a:pPr indent="0" lvl="0" marL="0" rtl="0" algn="l">
              <a:spcBef>
                <a:spcPts val="0"/>
              </a:spcBef>
              <a:spcAft>
                <a:spcPts val="0"/>
              </a:spcAft>
              <a:buNone/>
            </a:pPr>
            <a:r>
              <a:rPr lang="pt-BR" sz="1900">
                <a:latin typeface="Calibri"/>
                <a:ea typeface="Calibri"/>
                <a:cs typeface="Calibri"/>
                <a:sym typeface="Calibri"/>
              </a:rPr>
              <a:t>alguns passos para subclasses. O </a:t>
            </a:r>
            <a:r>
              <a:rPr i="1" lang="pt-BR" sz="1900">
                <a:latin typeface="Calibri"/>
                <a:ea typeface="Calibri"/>
                <a:cs typeface="Calibri"/>
                <a:sym typeface="Calibri"/>
              </a:rPr>
              <a:t>template</a:t>
            </a:r>
            <a:endParaRPr i="1" sz="1900">
              <a:latin typeface="Calibri"/>
              <a:ea typeface="Calibri"/>
              <a:cs typeface="Calibri"/>
              <a:sym typeface="Calibri"/>
            </a:endParaRPr>
          </a:p>
          <a:p>
            <a:pPr indent="0" lvl="0" marL="0" rtl="0" algn="l">
              <a:spcBef>
                <a:spcPts val="0"/>
              </a:spcBef>
              <a:spcAft>
                <a:spcPts val="0"/>
              </a:spcAft>
              <a:buNone/>
            </a:pPr>
            <a:r>
              <a:rPr i="1" lang="pt-BR" sz="1900">
                <a:latin typeface="Calibri"/>
                <a:ea typeface="Calibri"/>
                <a:cs typeface="Calibri"/>
                <a:sym typeface="Calibri"/>
              </a:rPr>
              <a:t>method</a:t>
            </a:r>
            <a:r>
              <a:rPr lang="pt-BR" sz="1900">
                <a:latin typeface="Calibri"/>
                <a:ea typeface="Calibri"/>
                <a:cs typeface="Calibri"/>
                <a:sym typeface="Calibri"/>
              </a:rPr>
              <a:t> permite que as subclasses</a:t>
            </a:r>
            <a:endParaRPr sz="1900">
              <a:latin typeface="Calibri"/>
              <a:ea typeface="Calibri"/>
              <a:cs typeface="Calibri"/>
              <a:sym typeface="Calibri"/>
            </a:endParaRPr>
          </a:p>
          <a:p>
            <a:pPr indent="0" lvl="0" marL="0" rtl="0" algn="l">
              <a:spcBef>
                <a:spcPts val="0"/>
              </a:spcBef>
              <a:spcAft>
                <a:spcPts val="0"/>
              </a:spcAft>
              <a:buNone/>
            </a:pPr>
            <a:r>
              <a:rPr lang="pt-BR" sz="1900">
                <a:latin typeface="Calibri"/>
                <a:ea typeface="Calibri"/>
                <a:cs typeface="Calibri"/>
                <a:sym typeface="Calibri"/>
              </a:rPr>
              <a:t>redefinam certos passos de um algoritmo</a:t>
            </a:r>
            <a:endParaRPr sz="1900">
              <a:latin typeface="Calibri"/>
              <a:ea typeface="Calibri"/>
              <a:cs typeface="Calibri"/>
              <a:sym typeface="Calibri"/>
            </a:endParaRPr>
          </a:p>
          <a:p>
            <a:pPr indent="0" lvl="0" marL="0" rtl="0" algn="l">
              <a:spcBef>
                <a:spcPts val="0"/>
              </a:spcBef>
              <a:spcAft>
                <a:spcPts val="0"/>
              </a:spcAft>
              <a:buNone/>
            </a:pPr>
            <a:r>
              <a:rPr lang="pt-BR" sz="1900">
                <a:latin typeface="Calibri"/>
                <a:ea typeface="Calibri"/>
                <a:cs typeface="Calibri"/>
                <a:sym typeface="Calibri"/>
              </a:rPr>
              <a:t>sem mudar sua estrutura.</a:t>
            </a:r>
            <a:endParaRPr sz="1900">
              <a:latin typeface="Calibri"/>
              <a:ea typeface="Calibri"/>
              <a:cs typeface="Calibri"/>
              <a:sym typeface="Calibri"/>
            </a:endParaRPr>
          </a:p>
        </p:txBody>
      </p:sp>
      <p:sp>
        <p:nvSpPr>
          <p:cNvPr id="234" name="Google Shape;234;p27"/>
          <p:cNvSpPr txBox="1"/>
          <p:nvPr>
            <p:ph type="title"/>
          </p:nvPr>
        </p:nvSpPr>
        <p:spPr>
          <a:xfrm>
            <a:off x="819150" y="7317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Template Method</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8"/>
          <p:cNvSpPr txBox="1"/>
          <p:nvPr/>
        </p:nvSpPr>
        <p:spPr>
          <a:xfrm>
            <a:off x="819150" y="1686325"/>
            <a:ext cx="6961500" cy="2524200"/>
          </a:xfrm>
          <a:prstGeom prst="rect">
            <a:avLst/>
          </a:prstGeom>
          <a:noFill/>
          <a:ln>
            <a:noFill/>
          </a:ln>
        </p:spPr>
        <p:txBody>
          <a:bodyPr anchorCtr="0" anchor="t" bIns="91425" lIns="91425" spcFirstLastPara="1" rIns="91425" wrap="square" tIns="91425">
            <a:spAutoFit/>
          </a:bodyPr>
          <a:lstStyle/>
          <a:p>
            <a:pPr indent="-349250" lvl="0" marL="457200" rtl="0" algn="l">
              <a:spcBef>
                <a:spcPts val="0"/>
              </a:spcBef>
              <a:spcAft>
                <a:spcPts val="0"/>
              </a:spcAft>
              <a:buSzPts val="1900"/>
              <a:buFont typeface="Calibri"/>
              <a:buChar char="●"/>
            </a:pPr>
            <a:r>
              <a:rPr lang="pt-BR" sz="1900">
                <a:latin typeface="Calibri"/>
                <a:ea typeface="Calibri"/>
                <a:cs typeface="Calibri"/>
                <a:sym typeface="Calibri"/>
              </a:rPr>
              <a:t>Mantém a ordem de chamada de métodos no algoritmo</a:t>
            </a:r>
            <a:endParaRPr sz="1900">
              <a:latin typeface="Calibri"/>
              <a:ea typeface="Calibri"/>
              <a:cs typeface="Calibri"/>
              <a:sym typeface="Calibri"/>
            </a:endParaRPr>
          </a:p>
          <a:p>
            <a:pPr indent="-349250" lvl="0" marL="457200" rtl="0" algn="l">
              <a:spcBef>
                <a:spcPts val="0"/>
              </a:spcBef>
              <a:spcAft>
                <a:spcPts val="0"/>
              </a:spcAft>
              <a:buSzPts val="1900"/>
              <a:buFont typeface="Calibri"/>
              <a:buChar char="●"/>
            </a:pPr>
            <a:r>
              <a:rPr lang="pt-BR" sz="1900">
                <a:latin typeface="Calibri"/>
                <a:ea typeface="Calibri"/>
                <a:cs typeface="Calibri"/>
                <a:sym typeface="Calibri"/>
              </a:rPr>
              <a:t>Evita a duplicação de código dentro da classe base</a:t>
            </a:r>
            <a:endParaRPr sz="1900">
              <a:latin typeface="Calibri"/>
              <a:ea typeface="Calibri"/>
              <a:cs typeface="Calibri"/>
              <a:sym typeface="Calibri"/>
            </a:endParaRPr>
          </a:p>
          <a:p>
            <a:pPr indent="-349250" lvl="0" marL="457200" rtl="0" algn="l">
              <a:spcBef>
                <a:spcPts val="0"/>
              </a:spcBef>
              <a:spcAft>
                <a:spcPts val="0"/>
              </a:spcAft>
              <a:buSzPts val="1900"/>
              <a:buFont typeface="Calibri"/>
              <a:buChar char="●"/>
            </a:pPr>
            <a:r>
              <a:rPr lang="pt-BR" sz="1900">
                <a:latin typeface="Calibri"/>
                <a:ea typeface="Calibri"/>
                <a:cs typeface="Calibri"/>
                <a:sym typeface="Calibri"/>
              </a:rPr>
              <a:t>Substitui condicionais por polimorfismo</a:t>
            </a:r>
            <a:endParaRPr sz="1900">
              <a:latin typeface="Calibri"/>
              <a:ea typeface="Calibri"/>
              <a:cs typeface="Calibri"/>
              <a:sym typeface="Calibri"/>
            </a:endParaRPr>
          </a:p>
          <a:p>
            <a:pPr indent="-349250" lvl="0" marL="457200" rtl="0" algn="l">
              <a:spcBef>
                <a:spcPts val="0"/>
              </a:spcBef>
              <a:spcAft>
                <a:spcPts val="0"/>
              </a:spcAft>
              <a:buSzPts val="1900"/>
              <a:buFont typeface="Calibri"/>
              <a:buChar char="●"/>
            </a:pPr>
            <a:r>
              <a:rPr lang="pt-BR" sz="1900">
                <a:latin typeface="Calibri"/>
                <a:ea typeface="Calibri"/>
                <a:cs typeface="Calibri"/>
                <a:sym typeface="Calibri"/>
              </a:rPr>
              <a:t>Permite que as subclasses alterem apenas os passos necessários para concluir o algoritmo</a:t>
            </a:r>
            <a:endParaRPr sz="1900">
              <a:latin typeface="Calibri"/>
              <a:ea typeface="Calibri"/>
              <a:cs typeface="Calibri"/>
              <a:sym typeface="Calibri"/>
            </a:endParaRPr>
          </a:p>
          <a:p>
            <a:pPr indent="-349250" lvl="0" marL="457200" rtl="0" algn="l">
              <a:spcBef>
                <a:spcPts val="0"/>
              </a:spcBef>
              <a:spcAft>
                <a:spcPts val="0"/>
              </a:spcAft>
              <a:buSzPts val="1900"/>
              <a:buFont typeface="Calibri"/>
              <a:buChar char="●"/>
            </a:pPr>
            <a:r>
              <a:rPr lang="pt-BR" sz="1900">
                <a:latin typeface="Calibri"/>
                <a:ea typeface="Calibri"/>
                <a:cs typeface="Calibri"/>
                <a:sym typeface="Calibri"/>
              </a:rPr>
              <a:t>Permite a adição de hooks para que as subclasses utilizem em pontos estratégicos do algoritmo</a:t>
            </a:r>
            <a:endParaRPr sz="1900">
              <a:latin typeface="Calibri"/>
              <a:ea typeface="Calibri"/>
              <a:cs typeface="Calibri"/>
              <a:sym typeface="Calibri"/>
            </a:endParaRPr>
          </a:p>
          <a:p>
            <a:pPr indent="0" lvl="0" marL="0" rtl="0" algn="l">
              <a:spcBef>
                <a:spcPts val="0"/>
              </a:spcBef>
              <a:spcAft>
                <a:spcPts val="0"/>
              </a:spcAft>
              <a:buNone/>
            </a:pPr>
            <a:r>
              <a:t/>
            </a:r>
            <a:endParaRPr sz="1900">
              <a:latin typeface="Calibri"/>
              <a:ea typeface="Calibri"/>
              <a:cs typeface="Calibri"/>
              <a:sym typeface="Calibri"/>
            </a:endParaRPr>
          </a:p>
        </p:txBody>
      </p:sp>
      <p:sp>
        <p:nvSpPr>
          <p:cNvPr id="240" name="Google Shape;240;p28"/>
          <p:cNvSpPr txBox="1"/>
          <p:nvPr>
            <p:ph type="title"/>
          </p:nvPr>
        </p:nvSpPr>
        <p:spPr>
          <a:xfrm>
            <a:off x="819150" y="7317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Template Method</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9"/>
          <p:cNvSpPr txBox="1"/>
          <p:nvPr>
            <p:ph type="title"/>
          </p:nvPr>
        </p:nvSpPr>
        <p:spPr>
          <a:xfrm>
            <a:off x="819150" y="5000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Estrutura</a:t>
            </a:r>
            <a:endParaRPr/>
          </a:p>
        </p:txBody>
      </p:sp>
      <p:pic>
        <p:nvPicPr>
          <p:cNvPr id="246" name="Google Shape;246;p29"/>
          <p:cNvPicPr preferRelativeResize="0"/>
          <p:nvPr/>
        </p:nvPicPr>
        <p:blipFill>
          <a:blip r:embed="rId3">
            <a:alphaModFix/>
          </a:blip>
          <a:stretch>
            <a:fillRect/>
          </a:stretch>
        </p:blipFill>
        <p:spPr>
          <a:xfrm>
            <a:off x="1929700" y="1302225"/>
            <a:ext cx="5284600" cy="34204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0"/>
          <p:cNvSpPr txBox="1"/>
          <p:nvPr>
            <p:ph type="title"/>
          </p:nvPr>
        </p:nvSpPr>
        <p:spPr>
          <a:xfrm>
            <a:off x="819150" y="5000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Implementação</a:t>
            </a:r>
            <a:endParaRPr/>
          </a:p>
        </p:txBody>
      </p:sp>
      <p:pic>
        <p:nvPicPr>
          <p:cNvPr id="252" name="Google Shape;252;p30"/>
          <p:cNvPicPr preferRelativeResize="0"/>
          <p:nvPr/>
        </p:nvPicPr>
        <p:blipFill>
          <a:blip r:embed="rId3">
            <a:alphaModFix/>
          </a:blip>
          <a:stretch>
            <a:fillRect/>
          </a:stretch>
        </p:blipFill>
        <p:spPr>
          <a:xfrm>
            <a:off x="990400" y="1189350"/>
            <a:ext cx="7163199" cy="33897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1"/>
          <p:cNvSpPr txBox="1"/>
          <p:nvPr>
            <p:ph type="title"/>
          </p:nvPr>
        </p:nvSpPr>
        <p:spPr>
          <a:xfrm>
            <a:off x="819150" y="5000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Implementação</a:t>
            </a:r>
            <a:endParaRPr/>
          </a:p>
        </p:txBody>
      </p:sp>
      <p:pic>
        <p:nvPicPr>
          <p:cNvPr id="258" name="Google Shape;258;p31"/>
          <p:cNvPicPr preferRelativeResize="0"/>
          <p:nvPr/>
        </p:nvPicPr>
        <p:blipFill>
          <a:blip r:embed="rId3">
            <a:alphaModFix/>
          </a:blip>
          <a:stretch>
            <a:fillRect/>
          </a:stretch>
        </p:blipFill>
        <p:spPr>
          <a:xfrm>
            <a:off x="1364925" y="1144025"/>
            <a:ext cx="6414150" cy="36742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Interpreter </a:t>
            </a:r>
            <a:endParaRPr/>
          </a:p>
        </p:txBody>
      </p:sp>
      <p:sp>
        <p:nvSpPr>
          <p:cNvPr id="135" name="Google Shape;135;p14"/>
          <p:cNvSpPr txBox="1"/>
          <p:nvPr>
            <p:ph idx="1" type="body"/>
          </p:nvPr>
        </p:nvSpPr>
        <p:spPr>
          <a:xfrm>
            <a:off x="819150" y="1570200"/>
            <a:ext cx="3686100" cy="286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pt-BR" sz="1600"/>
              <a:t>É um padrão de projeto que funciona como um tradutor de </a:t>
            </a:r>
            <a:r>
              <a:rPr lang="pt-BR" sz="1600"/>
              <a:t>parâmetros</a:t>
            </a:r>
            <a:r>
              <a:rPr lang="pt-BR" sz="1600"/>
              <a:t>, onde ele transforma nossas entradas numa linguagem que a </a:t>
            </a:r>
            <a:r>
              <a:rPr lang="pt-BR" sz="1600"/>
              <a:t>máquina</a:t>
            </a:r>
            <a:r>
              <a:rPr lang="pt-BR" sz="1600"/>
              <a:t> seja capaz de entender e de processar esses dados e executar suas funções</a:t>
            </a:r>
            <a:endParaRPr sz="1600"/>
          </a:p>
        </p:txBody>
      </p:sp>
      <p:pic>
        <p:nvPicPr>
          <p:cNvPr id="136" name="Google Shape;136;p14"/>
          <p:cNvPicPr preferRelativeResize="0"/>
          <p:nvPr/>
        </p:nvPicPr>
        <p:blipFill>
          <a:blip r:embed="rId3">
            <a:alphaModFix/>
          </a:blip>
          <a:stretch>
            <a:fillRect/>
          </a:stretch>
        </p:blipFill>
        <p:spPr>
          <a:xfrm>
            <a:off x="4794450" y="388050"/>
            <a:ext cx="3645024" cy="4239025"/>
          </a:xfrm>
          <a:prstGeom prst="rect">
            <a:avLst/>
          </a:prstGeom>
          <a:noFill/>
          <a:ln>
            <a:noFill/>
          </a:ln>
        </p:spPr>
      </p:pic>
      <p:pic>
        <p:nvPicPr>
          <p:cNvPr id="137" name="Google Shape;137;p14"/>
          <p:cNvPicPr preferRelativeResize="0"/>
          <p:nvPr/>
        </p:nvPicPr>
        <p:blipFill rotWithShape="1">
          <a:blip r:embed="rId4">
            <a:alphaModFix/>
          </a:blip>
          <a:srcRect b="7869" l="-850" r="849" t="-7870"/>
          <a:stretch/>
        </p:blipFill>
        <p:spPr>
          <a:xfrm>
            <a:off x="3484700" y="3212425"/>
            <a:ext cx="1342400" cy="14498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2"/>
          <p:cNvSpPr txBox="1"/>
          <p:nvPr>
            <p:ph type="title"/>
          </p:nvPr>
        </p:nvSpPr>
        <p:spPr>
          <a:xfrm>
            <a:off x="819150" y="5000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Exemplo</a:t>
            </a:r>
            <a:endParaRPr/>
          </a:p>
        </p:txBody>
      </p:sp>
      <p:pic>
        <p:nvPicPr>
          <p:cNvPr id="264" name="Google Shape;264;p32"/>
          <p:cNvPicPr preferRelativeResize="0"/>
          <p:nvPr/>
        </p:nvPicPr>
        <p:blipFill>
          <a:blip r:embed="rId3">
            <a:alphaModFix/>
          </a:blip>
          <a:stretch>
            <a:fillRect/>
          </a:stretch>
        </p:blipFill>
        <p:spPr>
          <a:xfrm>
            <a:off x="2191250" y="1281425"/>
            <a:ext cx="4761512" cy="33840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3"/>
          <p:cNvSpPr txBox="1"/>
          <p:nvPr>
            <p:ph type="title"/>
          </p:nvPr>
        </p:nvSpPr>
        <p:spPr>
          <a:xfrm>
            <a:off x="819150" y="5000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Exemplo</a:t>
            </a:r>
            <a:endParaRPr/>
          </a:p>
        </p:txBody>
      </p:sp>
      <p:pic>
        <p:nvPicPr>
          <p:cNvPr id="270" name="Google Shape;270;p33"/>
          <p:cNvPicPr preferRelativeResize="0"/>
          <p:nvPr/>
        </p:nvPicPr>
        <p:blipFill>
          <a:blip r:embed="rId3">
            <a:alphaModFix/>
          </a:blip>
          <a:stretch>
            <a:fillRect/>
          </a:stretch>
        </p:blipFill>
        <p:spPr>
          <a:xfrm>
            <a:off x="2637325" y="1088950"/>
            <a:ext cx="3869339" cy="33840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4"/>
          <p:cNvSpPr txBox="1"/>
          <p:nvPr/>
        </p:nvSpPr>
        <p:spPr>
          <a:xfrm>
            <a:off x="819150" y="1686325"/>
            <a:ext cx="6961500" cy="1939500"/>
          </a:xfrm>
          <a:prstGeom prst="rect">
            <a:avLst/>
          </a:prstGeom>
          <a:noFill/>
          <a:ln>
            <a:noFill/>
          </a:ln>
        </p:spPr>
        <p:txBody>
          <a:bodyPr anchorCtr="0" anchor="t" bIns="91425" lIns="91425" spcFirstLastPara="1" rIns="91425" wrap="square" tIns="91425">
            <a:spAutoFit/>
          </a:bodyPr>
          <a:lstStyle/>
          <a:p>
            <a:pPr indent="-349250" lvl="0" marL="457200" rtl="0" algn="l">
              <a:spcBef>
                <a:spcPts val="0"/>
              </a:spcBef>
              <a:spcAft>
                <a:spcPts val="0"/>
              </a:spcAft>
              <a:buSzPts val="1900"/>
              <a:buFont typeface="Calibri"/>
              <a:buChar char="●"/>
            </a:pPr>
            <a:r>
              <a:rPr lang="pt-BR" sz="1900">
                <a:latin typeface="Calibri"/>
                <a:ea typeface="Calibri"/>
                <a:cs typeface="Calibri"/>
                <a:sym typeface="Calibri"/>
              </a:rPr>
              <a:t>Você precisa de variações de um mesmo algoritmo sem mudar a ordem de execução dos métodos</a:t>
            </a:r>
            <a:endParaRPr sz="1900">
              <a:latin typeface="Calibri"/>
              <a:ea typeface="Calibri"/>
              <a:cs typeface="Calibri"/>
              <a:sym typeface="Calibri"/>
            </a:endParaRPr>
          </a:p>
          <a:p>
            <a:pPr indent="0" lvl="0" marL="457200" rtl="0" algn="l">
              <a:spcBef>
                <a:spcPts val="0"/>
              </a:spcBef>
              <a:spcAft>
                <a:spcPts val="0"/>
              </a:spcAft>
              <a:buNone/>
            </a:pPr>
            <a:r>
              <a:t/>
            </a:r>
            <a:endParaRPr sz="1900">
              <a:latin typeface="Calibri"/>
              <a:ea typeface="Calibri"/>
              <a:cs typeface="Calibri"/>
              <a:sym typeface="Calibri"/>
            </a:endParaRPr>
          </a:p>
          <a:p>
            <a:pPr indent="-349250" lvl="0" marL="457200" rtl="0" algn="l">
              <a:spcBef>
                <a:spcPts val="0"/>
              </a:spcBef>
              <a:spcAft>
                <a:spcPts val="0"/>
              </a:spcAft>
              <a:buSzPts val="1900"/>
              <a:buFont typeface="Calibri"/>
              <a:buChar char="●"/>
            </a:pPr>
            <a:r>
              <a:rPr lang="pt-BR" sz="1900">
                <a:latin typeface="Calibri"/>
                <a:ea typeface="Calibri"/>
                <a:cs typeface="Calibri"/>
                <a:sym typeface="Calibri"/>
              </a:rPr>
              <a:t>Você percebe que está usando herança para alterar apenas pequenos trechos de código de um algoritmo</a:t>
            </a:r>
            <a:endParaRPr sz="1900">
              <a:latin typeface="Calibri"/>
              <a:ea typeface="Calibri"/>
              <a:cs typeface="Calibri"/>
              <a:sym typeface="Calibri"/>
            </a:endParaRPr>
          </a:p>
          <a:p>
            <a:pPr indent="0" lvl="0" marL="0" rtl="0" algn="l">
              <a:spcBef>
                <a:spcPts val="0"/>
              </a:spcBef>
              <a:spcAft>
                <a:spcPts val="0"/>
              </a:spcAft>
              <a:buNone/>
            </a:pPr>
            <a:r>
              <a:t/>
            </a:r>
            <a:endParaRPr sz="1900">
              <a:latin typeface="Calibri"/>
              <a:ea typeface="Calibri"/>
              <a:cs typeface="Calibri"/>
              <a:sym typeface="Calibri"/>
            </a:endParaRPr>
          </a:p>
        </p:txBody>
      </p:sp>
      <p:sp>
        <p:nvSpPr>
          <p:cNvPr id="276" name="Google Shape;276;p34"/>
          <p:cNvSpPr txBox="1"/>
          <p:nvPr>
            <p:ph type="title"/>
          </p:nvPr>
        </p:nvSpPr>
        <p:spPr>
          <a:xfrm>
            <a:off x="819150" y="7317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Aplicabilidade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Bridge</a:t>
            </a:r>
            <a:endParaRPr/>
          </a:p>
        </p:txBody>
      </p:sp>
      <p:sp>
        <p:nvSpPr>
          <p:cNvPr id="282" name="Google Shape;282;p35"/>
          <p:cNvSpPr txBox="1"/>
          <p:nvPr>
            <p:ph idx="1" type="body"/>
          </p:nvPr>
        </p:nvSpPr>
        <p:spPr>
          <a:xfrm>
            <a:off x="819150" y="1570200"/>
            <a:ext cx="3686100" cy="2868600"/>
          </a:xfrm>
          <a:prstGeom prst="rect">
            <a:avLst/>
          </a:prstGeom>
        </p:spPr>
        <p:txBody>
          <a:bodyPr anchorCtr="0" anchor="t" bIns="91425" lIns="91425" spcFirstLastPara="1" rIns="91425" wrap="square" tIns="91425">
            <a:normAutofit fontScale="70000"/>
          </a:bodyPr>
          <a:lstStyle/>
          <a:p>
            <a:pPr indent="0" lvl="0" marL="0" rtl="0" algn="just">
              <a:spcBef>
                <a:spcPts val="0"/>
              </a:spcBef>
              <a:spcAft>
                <a:spcPts val="1200"/>
              </a:spcAft>
              <a:buNone/>
            </a:pPr>
            <a:r>
              <a:rPr lang="pt-BR" sz="2569">
                <a:solidFill>
                  <a:srgbClr val="444444"/>
                </a:solidFill>
                <a:highlight>
                  <a:srgbClr val="FFFFFF"/>
                </a:highlight>
              </a:rPr>
              <a:t>É</a:t>
            </a:r>
            <a:r>
              <a:rPr lang="pt-BR" sz="2569">
                <a:solidFill>
                  <a:srgbClr val="444444"/>
                </a:solidFill>
                <a:highlight>
                  <a:srgbClr val="FFFFFF"/>
                </a:highlight>
              </a:rPr>
              <a:t> um padrão de projeto estrutural que permite que você divida uma classe grande ou um conjunto de classes intimamente ligadas em duas hierarquias separadas—abstração e implementação—que podem ser desenvolvidas independentemente umas das outras.</a:t>
            </a:r>
            <a:endParaRPr sz="2969"/>
          </a:p>
        </p:txBody>
      </p:sp>
      <p:sp>
        <p:nvSpPr>
          <p:cNvPr id="283" name="Google Shape;283;p35"/>
          <p:cNvSpPr/>
          <p:nvPr/>
        </p:nvSpPr>
        <p:spPr>
          <a:xfrm>
            <a:off x="4505250" y="1039750"/>
            <a:ext cx="4164000" cy="2725200"/>
          </a:xfrm>
          <a:prstGeom prst="roundRect">
            <a:avLst>
              <a:gd fmla="val 1666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4" name="Google Shape;284;p35"/>
          <p:cNvPicPr preferRelativeResize="0"/>
          <p:nvPr/>
        </p:nvPicPr>
        <p:blipFill>
          <a:blip r:embed="rId3">
            <a:alphaModFix/>
          </a:blip>
          <a:stretch>
            <a:fillRect/>
          </a:stretch>
        </p:blipFill>
        <p:spPr>
          <a:xfrm>
            <a:off x="4793850" y="1259625"/>
            <a:ext cx="3686101" cy="236565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Problemas</a:t>
            </a:r>
            <a:endParaRPr/>
          </a:p>
        </p:txBody>
      </p:sp>
      <p:sp>
        <p:nvSpPr>
          <p:cNvPr id="290" name="Google Shape;290;p36"/>
          <p:cNvSpPr txBox="1"/>
          <p:nvPr>
            <p:ph idx="1" type="body"/>
          </p:nvPr>
        </p:nvSpPr>
        <p:spPr>
          <a:xfrm>
            <a:off x="819150" y="1463350"/>
            <a:ext cx="3686100" cy="28686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pt-BR" sz="1600">
                <a:solidFill>
                  <a:srgbClr val="444444"/>
                </a:solidFill>
                <a:highlight>
                  <a:srgbClr val="FFFFFF"/>
                </a:highlight>
              </a:rPr>
              <a:t>Digamos que você tem uma classe </a:t>
            </a:r>
            <a:r>
              <a:rPr lang="pt-BR" sz="1600">
                <a:solidFill>
                  <a:srgbClr val="444444"/>
                </a:solidFill>
                <a:highlight>
                  <a:srgbClr val="EEEEEE"/>
                </a:highlight>
              </a:rPr>
              <a:t>Forma</a:t>
            </a:r>
            <a:r>
              <a:rPr lang="pt-BR" sz="1600">
                <a:solidFill>
                  <a:srgbClr val="444444"/>
                </a:solidFill>
                <a:highlight>
                  <a:srgbClr val="FFFFFF"/>
                </a:highlight>
              </a:rPr>
              <a:t> geométrica com um par de subclasses: </a:t>
            </a:r>
            <a:r>
              <a:rPr lang="pt-BR" sz="1600">
                <a:solidFill>
                  <a:srgbClr val="444444"/>
                </a:solidFill>
                <a:highlight>
                  <a:srgbClr val="EEEEEE"/>
                </a:highlight>
              </a:rPr>
              <a:t>Círculo</a:t>
            </a:r>
            <a:r>
              <a:rPr lang="pt-BR" sz="1600">
                <a:solidFill>
                  <a:srgbClr val="444444"/>
                </a:solidFill>
                <a:highlight>
                  <a:srgbClr val="FFFFFF"/>
                </a:highlight>
              </a:rPr>
              <a:t> e </a:t>
            </a:r>
            <a:r>
              <a:rPr lang="pt-BR" sz="1600">
                <a:solidFill>
                  <a:srgbClr val="444444"/>
                </a:solidFill>
                <a:highlight>
                  <a:srgbClr val="EEEEEE"/>
                </a:highlight>
              </a:rPr>
              <a:t>Quadrado</a:t>
            </a:r>
            <a:r>
              <a:rPr lang="pt-BR" sz="1600">
                <a:solidFill>
                  <a:srgbClr val="444444"/>
                </a:solidFill>
                <a:highlight>
                  <a:srgbClr val="FFFFFF"/>
                </a:highlight>
              </a:rPr>
              <a:t>. Você quer estender essa hierarquia de classe para incorporar cores, então você planeja criar as subclasses de forma </a:t>
            </a:r>
            <a:r>
              <a:rPr lang="pt-BR" sz="1600">
                <a:solidFill>
                  <a:schemeClr val="lt2"/>
                </a:solidFill>
                <a:highlight>
                  <a:schemeClr val="accent2"/>
                </a:highlight>
              </a:rPr>
              <a:t>Vermelho</a:t>
            </a:r>
            <a:r>
              <a:rPr lang="pt-BR" sz="1600">
                <a:solidFill>
                  <a:srgbClr val="444444"/>
                </a:solidFill>
                <a:highlight>
                  <a:srgbClr val="FFFFFF"/>
                </a:highlight>
              </a:rPr>
              <a:t> e </a:t>
            </a:r>
            <a:r>
              <a:rPr lang="pt-BR" sz="1600">
                <a:solidFill>
                  <a:schemeClr val="lt2"/>
                </a:solidFill>
                <a:highlight>
                  <a:schemeClr val="accent5"/>
                </a:highlight>
              </a:rPr>
              <a:t>Azul</a:t>
            </a:r>
            <a:r>
              <a:rPr lang="pt-BR" sz="1600">
                <a:solidFill>
                  <a:srgbClr val="444444"/>
                </a:solidFill>
                <a:highlight>
                  <a:srgbClr val="FFFFFF"/>
                </a:highlight>
              </a:rPr>
              <a:t>. Contudo, já que você já tem duas subclasses, você precisa criar quatro combinações de classe tais como </a:t>
            </a:r>
            <a:r>
              <a:rPr lang="pt-BR" sz="1600">
                <a:solidFill>
                  <a:schemeClr val="lt2"/>
                </a:solidFill>
                <a:highlight>
                  <a:schemeClr val="accent5"/>
                </a:highlight>
              </a:rPr>
              <a:t>CírculoAzul</a:t>
            </a:r>
            <a:r>
              <a:rPr lang="pt-BR" sz="1600">
                <a:solidFill>
                  <a:srgbClr val="444444"/>
                </a:solidFill>
                <a:highlight>
                  <a:srgbClr val="FFFFFF"/>
                </a:highlight>
              </a:rPr>
              <a:t> e </a:t>
            </a:r>
            <a:r>
              <a:rPr lang="pt-BR" sz="1600">
                <a:solidFill>
                  <a:schemeClr val="lt2"/>
                </a:solidFill>
                <a:highlight>
                  <a:schemeClr val="accent2"/>
                </a:highlight>
              </a:rPr>
              <a:t>QuadradoVermelho.</a:t>
            </a:r>
            <a:endParaRPr sz="1600">
              <a:solidFill>
                <a:srgbClr val="444444"/>
              </a:solidFill>
              <a:highlight>
                <a:srgbClr val="FFFFFF"/>
              </a:highlight>
            </a:endParaRPr>
          </a:p>
          <a:p>
            <a:pPr indent="0" lvl="0" marL="0" rtl="0" algn="just">
              <a:spcBef>
                <a:spcPts val="0"/>
              </a:spcBef>
              <a:spcAft>
                <a:spcPts val="1200"/>
              </a:spcAft>
              <a:buNone/>
            </a:pPr>
            <a:r>
              <a:rPr lang="pt-BR" sz="1600">
                <a:solidFill>
                  <a:srgbClr val="444444"/>
                </a:solidFill>
                <a:highlight>
                  <a:srgbClr val="FFFFFF"/>
                </a:highlight>
              </a:rPr>
              <a:t>Adicionar novos tipos de forma e cores à hierarquia irá fazê-la crescer exponencialmente.</a:t>
            </a:r>
            <a:endParaRPr sz="1600">
              <a:solidFill>
                <a:srgbClr val="444444"/>
              </a:solidFill>
              <a:highlight>
                <a:srgbClr val="FFFFFF"/>
              </a:highlight>
            </a:endParaRPr>
          </a:p>
        </p:txBody>
      </p:sp>
      <p:sp>
        <p:nvSpPr>
          <p:cNvPr id="291" name="Google Shape;291;p36"/>
          <p:cNvSpPr/>
          <p:nvPr/>
        </p:nvSpPr>
        <p:spPr>
          <a:xfrm>
            <a:off x="4505250" y="1039750"/>
            <a:ext cx="4164000" cy="2725200"/>
          </a:xfrm>
          <a:prstGeom prst="roundRect">
            <a:avLst>
              <a:gd fmla="val 1666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2" name="Google Shape;292;p36"/>
          <p:cNvPicPr preferRelativeResize="0"/>
          <p:nvPr/>
        </p:nvPicPr>
        <p:blipFill>
          <a:blip r:embed="rId3">
            <a:alphaModFix/>
          </a:blip>
          <a:stretch>
            <a:fillRect/>
          </a:stretch>
        </p:blipFill>
        <p:spPr>
          <a:xfrm>
            <a:off x="4834250" y="1140300"/>
            <a:ext cx="3506000" cy="252409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Problemas</a:t>
            </a:r>
            <a:endParaRPr/>
          </a:p>
        </p:txBody>
      </p:sp>
      <p:sp>
        <p:nvSpPr>
          <p:cNvPr id="298" name="Google Shape;298;p37"/>
          <p:cNvSpPr txBox="1"/>
          <p:nvPr>
            <p:ph idx="1" type="body"/>
          </p:nvPr>
        </p:nvSpPr>
        <p:spPr>
          <a:xfrm>
            <a:off x="819150" y="1463350"/>
            <a:ext cx="3686100" cy="28686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311150" lvl="0" marL="457200" rtl="0" algn="just">
              <a:spcBef>
                <a:spcPts val="0"/>
              </a:spcBef>
              <a:spcAft>
                <a:spcPts val="0"/>
              </a:spcAft>
              <a:buClr>
                <a:srgbClr val="444444"/>
              </a:buClr>
              <a:buSzPts val="1300"/>
              <a:buChar char="●"/>
            </a:pPr>
            <a:r>
              <a:rPr lang="pt-BR">
                <a:solidFill>
                  <a:srgbClr val="444444"/>
                </a:solidFill>
                <a:highlight>
                  <a:srgbClr val="FFFFFF"/>
                </a:highlight>
              </a:rPr>
              <a:t>Se adicionarmos</a:t>
            </a:r>
            <a:r>
              <a:rPr lang="pt-BR">
                <a:solidFill>
                  <a:srgbClr val="444444"/>
                </a:solidFill>
                <a:highlight>
                  <a:srgbClr val="FFFFFF"/>
                </a:highlight>
              </a:rPr>
              <a:t> novos tipos de forma e cores à hierarquia irá fazê-la crescer exponencialmente. </a:t>
            </a:r>
            <a:endParaRPr>
              <a:solidFill>
                <a:srgbClr val="444444"/>
              </a:solidFill>
              <a:highlight>
                <a:srgbClr val="FFFFFF"/>
              </a:highlight>
            </a:endParaRPr>
          </a:p>
          <a:p>
            <a:pPr indent="-311150" lvl="0" marL="457200" rtl="0" algn="just">
              <a:spcBef>
                <a:spcPts val="0"/>
              </a:spcBef>
              <a:spcAft>
                <a:spcPts val="0"/>
              </a:spcAft>
              <a:buClr>
                <a:srgbClr val="444444"/>
              </a:buClr>
              <a:buSzPts val="1300"/>
              <a:buChar char="●"/>
            </a:pPr>
            <a:r>
              <a:rPr lang="pt-BR">
                <a:solidFill>
                  <a:srgbClr val="444444"/>
                </a:solidFill>
                <a:highlight>
                  <a:srgbClr val="FFFFFF"/>
                </a:highlight>
              </a:rPr>
              <a:t>Ex: para adicionar uma forma de</a:t>
            </a:r>
            <a:r>
              <a:rPr lang="pt-BR">
                <a:solidFill>
                  <a:schemeClr val="lt2"/>
                </a:solidFill>
                <a:highlight>
                  <a:schemeClr val="lt1"/>
                </a:highlight>
              </a:rPr>
              <a:t> triângulo</a:t>
            </a:r>
            <a:r>
              <a:rPr lang="pt-BR">
                <a:solidFill>
                  <a:srgbClr val="444444"/>
                </a:solidFill>
                <a:highlight>
                  <a:srgbClr val="FFFFFF"/>
                </a:highlight>
              </a:rPr>
              <a:t> você vai precisar introduzir duas subclasses, u</a:t>
            </a:r>
            <a:r>
              <a:rPr lang="pt-BR">
                <a:solidFill>
                  <a:srgbClr val="444444"/>
                </a:solidFill>
                <a:highlight>
                  <a:srgbClr val="FFFFFF"/>
                </a:highlight>
              </a:rPr>
              <a:t>ma para cada cor. E depois disso, adicionando uma nova cor será necessário três subclasses, uma para cada tipo de forma.</a:t>
            </a:r>
            <a:endParaRPr>
              <a:solidFill>
                <a:srgbClr val="444444"/>
              </a:solidFill>
              <a:highlight>
                <a:srgbClr val="FFFFFF"/>
              </a:highlight>
            </a:endParaRPr>
          </a:p>
          <a:p>
            <a:pPr indent="-311150" lvl="0" marL="457200" rtl="0" algn="just">
              <a:spcBef>
                <a:spcPts val="0"/>
              </a:spcBef>
              <a:spcAft>
                <a:spcPts val="0"/>
              </a:spcAft>
              <a:buClr>
                <a:srgbClr val="444444"/>
              </a:buClr>
              <a:buSzPts val="1300"/>
              <a:buChar char="●"/>
            </a:pPr>
            <a:r>
              <a:rPr lang="pt-BR">
                <a:solidFill>
                  <a:srgbClr val="444444"/>
                </a:solidFill>
                <a:highlight>
                  <a:srgbClr val="FFFFFF"/>
                </a:highlight>
              </a:rPr>
              <a:t>Esse problema ocorre porque estamos tentando estender as classes de forma em duas dimensões diferentes: por forma e por cor. Isso é um problema muito comum com herança de classe.</a:t>
            </a:r>
            <a:endParaRPr>
              <a:solidFill>
                <a:srgbClr val="444444"/>
              </a:solidFill>
              <a:highlight>
                <a:srgbClr val="FFFFFF"/>
              </a:highlight>
            </a:endParaRPr>
          </a:p>
          <a:p>
            <a:pPr indent="0" lvl="0" marL="0" rtl="0" algn="just">
              <a:spcBef>
                <a:spcPts val="0"/>
              </a:spcBef>
              <a:spcAft>
                <a:spcPts val="1200"/>
              </a:spcAft>
              <a:buNone/>
            </a:pPr>
            <a:r>
              <a:t/>
            </a:r>
            <a:endParaRPr sz="1700">
              <a:solidFill>
                <a:srgbClr val="444444"/>
              </a:solidFill>
              <a:highlight>
                <a:srgbClr val="FFFFFF"/>
              </a:highlight>
            </a:endParaRPr>
          </a:p>
        </p:txBody>
      </p:sp>
      <p:sp>
        <p:nvSpPr>
          <p:cNvPr id="299" name="Google Shape;299;p37"/>
          <p:cNvSpPr/>
          <p:nvPr/>
        </p:nvSpPr>
        <p:spPr>
          <a:xfrm>
            <a:off x="4505250" y="1039750"/>
            <a:ext cx="4164000" cy="2725200"/>
          </a:xfrm>
          <a:prstGeom prst="roundRect">
            <a:avLst>
              <a:gd fmla="val 1666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0" name="Google Shape;300;p37"/>
          <p:cNvPicPr preferRelativeResize="0"/>
          <p:nvPr/>
        </p:nvPicPr>
        <p:blipFill>
          <a:blip r:embed="rId3">
            <a:alphaModFix/>
          </a:blip>
          <a:stretch>
            <a:fillRect/>
          </a:stretch>
        </p:blipFill>
        <p:spPr>
          <a:xfrm>
            <a:off x="4834250" y="1140300"/>
            <a:ext cx="3506000" cy="252409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38"/>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Solução</a:t>
            </a:r>
            <a:endParaRPr/>
          </a:p>
        </p:txBody>
      </p:sp>
      <p:sp>
        <p:nvSpPr>
          <p:cNvPr id="306" name="Google Shape;306;p38"/>
          <p:cNvSpPr txBox="1"/>
          <p:nvPr>
            <p:ph idx="1" type="body"/>
          </p:nvPr>
        </p:nvSpPr>
        <p:spPr>
          <a:xfrm>
            <a:off x="819150" y="1463350"/>
            <a:ext cx="3686100" cy="28686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just">
              <a:spcBef>
                <a:spcPts val="0"/>
              </a:spcBef>
              <a:spcAft>
                <a:spcPts val="0"/>
              </a:spcAft>
              <a:buNone/>
            </a:pPr>
            <a:r>
              <a:rPr lang="pt-BR" sz="1600">
                <a:solidFill>
                  <a:srgbClr val="444444"/>
                </a:solidFill>
                <a:highlight>
                  <a:srgbClr val="FFFFFF"/>
                </a:highlight>
              </a:rPr>
              <a:t>O padrão Bridge tenta resolver esse problema ao trocar de herança para composição do objeto. Ou seja, você extrai uma das dimensões em uma hierarquia de classe separada, para que as classes originais referenciem um objeto da nova hierarquia, ao invés de ter todos os seus estados e comportamentos dentro de uma classe. </a:t>
            </a:r>
            <a:endParaRPr sz="1600">
              <a:solidFill>
                <a:srgbClr val="444444"/>
              </a:solidFill>
              <a:highlight>
                <a:srgbClr val="FFFFFF"/>
              </a:highlight>
            </a:endParaRPr>
          </a:p>
          <a:p>
            <a:pPr indent="0" lvl="0" marL="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just">
              <a:spcBef>
                <a:spcPts val="0"/>
              </a:spcBef>
              <a:spcAft>
                <a:spcPts val="0"/>
              </a:spcAft>
              <a:buNone/>
            </a:pPr>
            <a:r>
              <a:t/>
            </a:r>
            <a:endParaRPr sz="1200">
              <a:solidFill>
                <a:srgbClr val="444444"/>
              </a:solidFill>
              <a:highlight>
                <a:srgbClr val="FFFFFF"/>
              </a:highlight>
              <a:latin typeface="Arial"/>
              <a:ea typeface="Arial"/>
              <a:cs typeface="Arial"/>
              <a:sym typeface="Arial"/>
            </a:endParaRPr>
          </a:p>
          <a:p>
            <a:pPr indent="0" lvl="0" marL="0" rtl="0" algn="just">
              <a:spcBef>
                <a:spcPts val="1200"/>
              </a:spcBef>
              <a:spcAft>
                <a:spcPts val="1200"/>
              </a:spcAft>
              <a:buNone/>
            </a:pPr>
            <a:r>
              <a:t/>
            </a:r>
            <a:endParaRPr sz="1200">
              <a:solidFill>
                <a:srgbClr val="444444"/>
              </a:solidFill>
              <a:highlight>
                <a:srgbClr val="FFFFFF"/>
              </a:highlight>
              <a:latin typeface="Arial"/>
              <a:ea typeface="Arial"/>
              <a:cs typeface="Arial"/>
              <a:sym typeface="Arial"/>
            </a:endParaRPr>
          </a:p>
        </p:txBody>
      </p:sp>
      <p:sp>
        <p:nvSpPr>
          <p:cNvPr id="307" name="Google Shape;307;p38"/>
          <p:cNvSpPr/>
          <p:nvPr/>
        </p:nvSpPr>
        <p:spPr>
          <a:xfrm>
            <a:off x="4505250" y="1039750"/>
            <a:ext cx="4164000" cy="2725200"/>
          </a:xfrm>
          <a:prstGeom prst="roundRect">
            <a:avLst>
              <a:gd fmla="val 1666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8" name="Google Shape;308;p38"/>
          <p:cNvPicPr preferRelativeResize="0"/>
          <p:nvPr/>
        </p:nvPicPr>
        <p:blipFill>
          <a:blip r:embed="rId3">
            <a:alphaModFix/>
          </a:blip>
          <a:stretch>
            <a:fillRect/>
          </a:stretch>
        </p:blipFill>
        <p:spPr>
          <a:xfrm>
            <a:off x="4583063" y="1510663"/>
            <a:ext cx="4008376" cy="17833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9"/>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Solução</a:t>
            </a:r>
            <a:endParaRPr/>
          </a:p>
        </p:txBody>
      </p:sp>
      <p:sp>
        <p:nvSpPr>
          <p:cNvPr id="314" name="Google Shape;314;p39"/>
          <p:cNvSpPr txBox="1"/>
          <p:nvPr>
            <p:ph idx="1" type="body"/>
          </p:nvPr>
        </p:nvSpPr>
        <p:spPr>
          <a:xfrm>
            <a:off x="819150" y="1463350"/>
            <a:ext cx="3686100" cy="28686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311150" lvl="0" marL="457200" rtl="0" algn="just">
              <a:spcBef>
                <a:spcPts val="0"/>
              </a:spcBef>
              <a:spcAft>
                <a:spcPts val="0"/>
              </a:spcAft>
              <a:buClr>
                <a:srgbClr val="444444"/>
              </a:buClr>
              <a:buSzPts val="1300"/>
              <a:buChar char="●"/>
            </a:pPr>
            <a:r>
              <a:rPr lang="pt-BR" sz="1200">
                <a:solidFill>
                  <a:srgbClr val="444444"/>
                </a:solidFill>
                <a:highlight>
                  <a:srgbClr val="FFFFFF"/>
                </a:highlight>
              </a:rPr>
              <a:t> Podemos extrair o código relacionado à cor em sua própria classe com duas subclasses: </a:t>
            </a:r>
            <a:r>
              <a:rPr lang="pt-BR" sz="1100">
                <a:solidFill>
                  <a:schemeClr val="lt2"/>
                </a:solidFill>
                <a:highlight>
                  <a:schemeClr val="accent2"/>
                </a:highlight>
              </a:rPr>
              <a:t>Vermelho</a:t>
            </a:r>
            <a:r>
              <a:rPr lang="pt-BR" sz="1200">
                <a:solidFill>
                  <a:srgbClr val="444444"/>
                </a:solidFill>
                <a:highlight>
                  <a:srgbClr val="FFFFFF"/>
                </a:highlight>
              </a:rPr>
              <a:t> e </a:t>
            </a:r>
            <a:r>
              <a:rPr lang="pt-BR" sz="1100">
                <a:solidFill>
                  <a:schemeClr val="lt2"/>
                </a:solidFill>
                <a:highlight>
                  <a:schemeClr val="accent5"/>
                </a:highlight>
              </a:rPr>
              <a:t>Azul</a:t>
            </a:r>
            <a:r>
              <a:rPr lang="pt-BR" sz="1200">
                <a:solidFill>
                  <a:srgbClr val="444444"/>
                </a:solidFill>
                <a:highlight>
                  <a:srgbClr val="FFFFFF"/>
                </a:highlight>
              </a:rPr>
              <a:t>.</a:t>
            </a:r>
            <a:endParaRPr sz="1200">
              <a:solidFill>
                <a:srgbClr val="444444"/>
              </a:solidFill>
              <a:highlight>
                <a:srgbClr val="FFFFFF"/>
              </a:highlight>
            </a:endParaRPr>
          </a:p>
          <a:p>
            <a:pPr indent="-311150" lvl="0" marL="457200" rtl="0" algn="just">
              <a:spcBef>
                <a:spcPts val="0"/>
              </a:spcBef>
              <a:spcAft>
                <a:spcPts val="0"/>
              </a:spcAft>
              <a:buClr>
                <a:srgbClr val="444444"/>
              </a:buClr>
              <a:buSzPts val="1300"/>
              <a:buChar char="●"/>
            </a:pPr>
            <a:r>
              <a:rPr lang="pt-BR" sz="1200">
                <a:solidFill>
                  <a:srgbClr val="444444"/>
                </a:solidFill>
                <a:highlight>
                  <a:srgbClr val="FFFFFF"/>
                </a:highlight>
              </a:rPr>
              <a:t> A classe </a:t>
            </a:r>
            <a:r>
              <a:rPr lang="pt-BR" sz="1100">
                <a:solidFill>
                  <a:srgbClr val="444444"/>
                </a:solidFill>
                <a:highlight>
                  <a:srgbClr val="EEEEEE"/>
                </a:highlight>
              </a:rPr>
              <a:t>Forma</a:t>
            </a:r>
            <a:r>
              <a:rPr lang="pt-BR" sz="1200">
                <a:solidFill>
                  <a:srgbClr val="444444"/>
                </a:solidFill>
                <a:highlight>
                  <a:srgbClr val="FFFFFF"/>
                </a:highlight>
              </a:rPr>
              <a:t> então ganha um campo de referência apontando para um dos objetos de cor. </a:t>
            </a:r>
            <a:endParaRPr sz="1200">
              <a:solidFill>
                <a:srgbClr val="444444"/>
              </a:solidFill>
              <a:highlight>
                <a:srgbClr val="FFFFFF"/>
              </a:highlight>
            </a:endParaRPr>
          </a:p>
          <a:p>
            <a:pPr indent="-311150" lvl="0" marL="457200" rtl="0" algn="just">
              <a:spcBef>
                <a:spcPts val="0"/>
              </a:spcBef>
              <a:spcAft>
                <a:spcPts val="0"/>
              </a:spcAft>
              <a:buClr>
                <a:srgbClr val="444444"/>
              </a:buClr>
              <a:buSzPts val="1300"/>
              <a:buChar char="●"/>
            </a:pPr>
            <a:r>
              <a:rPr lang="pt-BR" sz="1200">
                <a:solidFill>
                  <a:srgbClr val="444444"/>
                </a:solidFill>
                <a:highlight>
                  <a:srgbClr val="FFFFFF"/>
                </a:highlight>
              </a:rPr>
              <a:t>Agora a forma pode delegar qualquer trabalho referente a cor para o objeto ligado a cor.</a:t>
            </a:r>
            <a:endParaRPr sz="1200">
              <a:solidFill>
                <a:srgbClr val="444444"/>
              </a:solidFill>
              <a:highlight>
                <a:srgbClr val="FFFFFF"/>
              </a:highlight>
            </a:endParaRPr>
          </a:p>
          <a:p>
            <a:pPr indent="-311150" lvl="0" marL="457200" rtl="0" algn="just">
              <a:spcBef>
                <a:spcPts val="0"/>
              </a:spcBef>
              <a:spcAft>
                <a:spcPts val="0"/>
              </a:spcAft>
              <a:buClr>
                <a:srgbClr val="444444"/>
              </a:buClr>
              <a:buSzPts val="1300"/>
              <a:buChar char="●"/>
            </a:pPr>
            <a:r>
              <a:rPr lang="pt-BR" sz="1200">
                <a:solidFill>
                  <a:srgbClr val="444444"/>
                </a:solidFill>
                <a:highlight>
                  <a:srgbClr val="FFFFFF"/>
                </a:highlight>
              </a:rPr>
              <a:t> Aquela referência vai agir como uma ponte entre as classes </a:t>
            </a:r>
            <a:r>
              <a:rPr lang="pt-BR" sz="1100">
                <a:solidFill>
                  <a:srgbClr val="444444"/>
                </a:solidFill>
                <a:highlight>
                  <a:srgbClr val="EEEEEE"/>
                </a:highlight>
              </a:rPr>
              <a:t>Forma</a:t>
            </a:r>
            <a:r>
              <a:rPr lang="pt-BR" sz="1200">
                <a:solidFill>
                  <a:srgbClr val="444444"/>
                </a:solidFill>
                <a:highlight>
                  <a:srgbClr val="FFFFFF"/>
                </a:highlight>
              </a:rPr>
              <a:t> e </a:t>
            </a:r>
            <a:r>
              <a:rPr lang="pt-BR" sz="1100">
                <a:solidFill>
                  <a:srgbClr val="444444"/>
                </a:solidFill>
                <a:highlight>
                  <a:srgbClr val="EEEEEE"/>
                </a:highlight>
              </a:rPr>
              <a:t>Cor</a:t>
            </a:r>
            <a:r>
              <a:rPr lang="pt-BR" sz="1200">
                <a:solidFill>
                  <a:srgbClr val="444444"/>
                </a:solidFill>
                <a:highlight>
                  <a:srgbClr val="FFFFFF"/>
                </a:highlight>
              </a:rPr>
              <a:t>. </a:t>
            </a:r>
            <a:endParaRPr sz="1200">
              <a:solidFill>
                <a:srgbClr val="444444"/>
              </a:solidFill>
              <a:highlight>
                <a:srgbClr val="FFFFFF"/>
              </a:highlight>
            </a:endParaRPr>
          </a:p>
          <a:p>
            <a:pPr indent="-311150" lvl="0" marL="457200" rtl="0" algn="just">
              <a:spcBef>
                <a:spcPts val="0"/>
              </a:spcBef>
              <a:spcAft>
                <a:spcPts val="0"/>
              </a:spcAft>
              <a:buClr>
                <a:srgbClr val="444444"/>
              </a:buClr>
              <a:buSzPts val="1300"/>
              <a:buChar char="●"/>
            </a:pPr>
            <a:r>
              <a:rPr lang="pt-BR" sz="1200">
                <a:solidFill>
                  <a:srgbClr val="444444"/>
                </a:solidFill>
                <a:highlight>
                  <a:srgbClr val="FFFFFF"/>
                </a:highlight>
              </a:rPr>
              <a:t>De agora em diante, para adicionar novas cores não será necessário mudar a hierarquia da forma e vice versa.</a:t>
            </a:r>
            <a:endParaRPr sz="1200">
              <a:solidFill>
                <a:srgbClr val="444444"/>
              </a:solidFill>
              <a:highlight>
                <a:srgbClr val="FFFFFF"/>
              </a:highlight>
            </a:endParaRPr>
          </a:p>
        </p:txBody>
      </p:sp>
      <p:sp>
        <p:nvSpPr>
          <p:cNvPr id="315" name="Google Shape;315;p39"/>
          <p:cNvSpPr/>
          <p:nvPr/>
        </p:nvSpPr>
        <p:spPr>
          <a:xfrm>
            <a:off x="4505250" y="1039750"/>
            <a:ext cx="4164000" cy="2725200"/>
          </a:xfrm>
          <a:prstGeom prst="roundRect">
            <a:avLst>
              <a:gd fmla="val 1666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6" name="Google Shape;316;p39"/>
          <p:cNvPicPr preferRelativeResize="0"/>
          <p:nvPr/>
        </p:nvPicPr>
        <p:blipFill>
          <a:blip r:embed="rId3">
            <a:alphaModFix/>
          </a:blip>
          <a:stretch>
            <a:fillRect/>
          </a:stretch>
        </p:blipFill>
        <p:spPr>
          <a:xfrm>
            <a:off x="4583063" y="1510663"/>
            <a:ext cx="4008376" cy="17833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40"/>
          <p:cNvSpPr txBox="1"/>
          <p:nvPr>
            <p:ph type="title"/>
          </p:nvPr>
        </p:nvSpPr>
        <p:spPr>
          <a:xfrm>
            <a:off x="819150" y="845600"/>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Abstração e Implementação</a:t>
            </a:r>
            <a:endParaRPr/>
          </a:p>
          <a:p>
            <a:pPr indent="0" lvl="0" marL="0" rtl="0" algn="l">
              <a:spcBef>
                <a:spcPts val="0"/>
              </a:spcBef>
              <a:spcAft>
                <a:spcPts val="0"/>
              </a:spcAft>
              <a:buNone/>
            </a:pPr>
            <a:r>
              <a:t/>
            </a:r>
            <a:endParaRPr/>
          </a:p>
        </p:txBody>
      </p:sp>
      <p:sp>
        <p:nvSpPr>
          <p:cNvPr id="322" name="Google Shape;322;p40"/>
          <p:cNvSpPr txBox="1"/>
          <p:nvPr>
            <p:ph idx="1" type="body"/>
          </p:nvPr>
        </p:nvSpPr>
        <p:spPr>
          <a:xfrm>
            <a:off x="819150" y="1463350"/>
            <a:ext cx="3686100" cy="28686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311150" lvl="0" marL="457200" rtl="0" algn="just">
              <a:spcBef>
                <a:spcPts val="0"/>
              </a:spcBef>
              <a:spcAft>
                <a:spcPts val="0"/>
              </a:spcAft>
              <a:buClr>
                <a:srgbClr val="444444"/>
              </a:buClr>
              <a:buSzPts val="1300"/>
              <a:buChar char="●"/>
            </a:pPr>
            <a:r>
              <a:rPr i="1" lang="pt-BR" sz="1200">
                <a:solidFill>
                  <a:schemeClr val="lt2"/>
                </a:solidFill>
                <a:highlight>
                  <a:srgbClr val="444444"/>
                </a:highlight>
              </a:rPr>
              <a:t>Abstração</a:t>
            </a:r>
            <a:r>
              <a:rPr lang="pt-BR" sz="1200">
                <a:solidFill>
                  <a:schemeClr val="lt2"/>
                </a:solidFill>
                <a:highlight>
                  <a:srgbClr val="444444"/>
                </a:highlight>
              </a:rPr>
              <a:t> (ou </a:t>
            </a:r>
            <a:r>
              <a:rPr i="1" lang="pt-BR" sz="1200">
                <a:solidFill>
                  <a:schemeClr val="lt2"/>
                </a:solidFill>
                <a:highlight>
                  <a:srgbClr val="444444"/>
                </a:highlight>
              </a:rPr>
              <a:t>interface</a:t>
            </a:r>
            <a:r>
              <a:rPr lang="pt-BR" sz="1200">
                <a:solidFill>
                  <a:schemeClr val="lt2"/>
                </a:solidFill>
                <a:highlight>
                  <a:srgbClr val="444444"/>
                </a:highlight>
              </a:rPr>
              <a:t>)</a:t>
            </a:r>
            <a:r>
              <a:rPr lang="pt-BR" sz="1200">
                <a:solidFill>
                  <a:srgbClr val="444444"/>
                </a:solidFill>
                <a:highlight>
                  <a:schemeClr val="dk1"/>
                </a:highlight>
              </a:rPr>
              <a:t> </a:t>
            </a:r>
            <a:r>
              <a:rPr lang="pt-BR" sz="1200">
                <a:solidFill>
                  <a:srgbClr val="444444"/>
                </a:solidFill>
                <a:highlight>
                  <a:srgbClr val="FFFFFF"/>
                </a:highlight>
              </a:rPr>
              <a:t>é uma camada de controle de alto nível para alguma entidade. Essa camada não deve fazer nenhum tipo de trabalho por conta própria. Ela deve delegar o trabalho para a camada de </a:t>
            </a:r>
            <a:r>
              <a:rPr i="1" lang="pt-BR" sz="1200">
                <a:solidFill>
                  <a:srgbClr val="444444"/>
                </a:solidFill>
                <a:highlight>
                  <a:srgbClr val="FFFFFF"/>
                </a:highlight>
              </a:rPr>
              <a:t>implementação</a:t>
            </a:r>
            <a:r>
              <a:rPr lang="pt-BR" sz="1200">
                <a:solidFill>
                  <a:srgbClr val="444444"/>
                </a:solidFill>
                <a:highlight>
                  <a:srgbClr val="FFFFFF"/>
                </a:highlight>
              </a:rPr>
              <a:t> (ou </a:t>
            </a:r>
            <a:r>
              <a:rPr i="1" lang="pt-BR" sz="1200">
                <a:solidFill>
                  <a:srgbClr val="444444"/>
                </a:solidFill>
                <a:highlight>
                  <a:srgbClr val="FFFFFF"/>
                </a:highlight>
              </a:rPr>
              <a:t>plataforma</a:t>
            </a:r>
            <a:r>
              <a:rPr lang="pt-BR" sz="1200">
                <a:solidFill>
                  <a:srgbClr val="444444"/>
                </a:solidFill>
                <a:highlight>
                  <a:srgbClr val="FFFFFF"/>
                </a:highlight>
              </a:rPr>
              <a:t>).</a:t>
            </a:r>
            <a:endParaRPr sz="1200">
              <a:solidFill>
                <a:srgbClr val="444444"/>
              </a:solidFill>
              <a:highlight>
                <a:srgbClr val="FFFFFF"/>
              </a:highlight>
            </a:endParaRPr>
          </a:p>
          <a:p>
            <a:pPr indent="-304800" lvl="0" marL="457200" rtl="0" algn="just">
              <a:spcBef>
                <a:spcPts val="0"/>
              </a:spcBef>
              <a:spcAft>
                <a:spcPts val="0"/>
              </a:spcAft>
              <a:buClr>
                <a:srgbClr val="444444"/>
              </a:buClr>
              <a:buSzPts val="1200"/>
              <a:buChar char="●"/>
            </a:pPr>
            <a:r>
              <a:rPr lang="pt-BR" sz="1200">
                <a:solidFill>
                  <a:srgbClr val="444444"/>
                </a:solidFill>
                <a:highlight>
                  <a:srgbClr val="FFFFFF"/>
                </a:highlight>
              </a:rPr>
              <a:t>Quando falamos sobre aplicações reais, a abstração pode ser representada por uma interface gráfica de usuário (GUI) e a implementação pode ser o código subjacente do sistema operacional (API) a qual a camada GUI chama em resposta às interações do usuário.</a:t>
            </a:r>
            <a:endParaRPr sz="1200">
              <a:solidFill>
                <a:srgbClr val="444444"/>
              </a:solidFill>
              <a:highlight>
                <a:srgbClr val="FFFFFF"/>
              </a:highlight>
            </a:endParaRPr>
          </a:p>
        </p:txBody>
      </p:sp>
      <p:sp>
        <p:nvSpPr>
          <p:cNvPr id="323" name="Google Shape;323;p40"/>
          <p:cNvSpPr/>
          <p:nvPr/>
        </p:nvSpPr>
        <p:spPr>
          <a:xfrm>
            <a:off x="4572000" y="1367025"/>
            <a:ext cx="4164000" cy="2725200"/>
          </a:xfrm>
          <a:prstGeom prst="roundRect">
            <a:avLst>
              <a:gd fmla="val 1666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4" name="Google Shape;324;p40"/>
          <p:cNvPicPr preferRelativeResize="0"/>
          <p:nvPr/>
        </p:nvPicPr>
        <p:blipFill>
          <a:blip r:embed="rId3">
            <a:alphaModFix/>
          </a:blip>
          <a:stretch>
            <a:fillRect/>
          </a:stretch>
        </p:blipFill>
        <p:spPr>
          <a:xfrm>
            <a:off x="4758100" y="1644238"/>
            <a:ext cx="3791800" cy="21707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1"/>
          <p:cNvSpPr txBox="1"/>
          <p:nvPr>
            <p:ph type="title"/>
          </p:nvPr>
        </p:nvSpPr>
        <p:spPr>
          <a:xfrm>
            <a:off x="819150" y="845600"/>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Abstração e Implementação</a:t>
            </a:r>
            <a:endParaRPr/>
          </a:p>
          <a:p>
            <a:pPr indent="0" lvl="0" marL="0" rtl="0" algn="l">
              <a:spcBef>
                <a:spcPts val="0"/>
              </a:spcBef>
              <a:spcAft>
                <a:spcPts val="0"/>
              </a:spcAft>
              <a:buNone/>
            </a:pPr>
            <a:r>
              <a:t/>
            </a:r>
            <a:endParaRPr/>
          </a:p>
        </p:txBody>
      </p:sp>
      <p:sp>
        <p:nvSpPr>
          <p:cNvPr id="330" name="Google Shape;330;p41"/>
          <p:cNvSpPr txBox="1"/>
          <p:nvPr>
            <p:ph idx="1" type="body"/>
          </p:nvPr>
        </p:nvSpPr>
        <p:spPr>
          <a:xfrm>
            <a:off x="819150" y="1463350"/>
            <a:ext cx="3686100" cy="28686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just">
              <a:spcBef>
                <a:spcPts val="0"/>
              </a:spcBef>
              <a:spcAft>
                <a:spcPts val="0"/>
              </a:spcAft>
              <a:buNone/>
            </a:pPr>
            <a:r>
              <a:rPr lang="pt-BR" sz="1200">
                <a:solidFill>
                  <a:srgbClr val="444444"/>
                </a:solidFill>
                <a:highlight>
                  <a:srgbClr val="FFFFFF"/>
                </a:highlight>
              </a:rPr>
              <a:t>A hierarquia de classes irá crescer exponencialmente porque está adicionando um novo GUI ou suportando um API diferente, sendo necessário criar mais e mais classes.</a:t>
            </a:r>
            <a:br>
              <a:rPr lang="pt-BR" sz="1200">
                <a:solidFill>
                  <a:srgbClr val="444444"/>
                </a:solidFill>
                <a:highlight>
                  <a:srgbClr val="FFFFFF"/>
                </a:highlight>
              </a:rPr>
            </a:br>
            <a:br>
              <a:rPr lang="pt-BR" sz="1200">
                <a:solidFill>
                  <a:srgbClr val="444444"/>
                </a:solidFill>
                <a:highlight>
                  <a:srgbClr val="FFFFFF"/>
                </a:highlight>
              </a:rPr>
            </a:br>
            <a:r>
              <a:rPr lang="pt-BR" sz="1200">
                <a:solidFill>
                  <a:srgbClr val="444444"/>
                </a:solidFill>
                <a:highlight>
                  <a:srgbClr val="FFFFFF"/>
                </a:highlight>
              </a:rPr>
              <a:t>Para resolver esse problema com o padrão Bridge. Ele sugere que as classes sejam divididas em duas hierarquias:</a:t>
            </a:r>
            <a:endParaRPr sz="1200">
              <a:solidFill>
                <a:srgbClr val="444444"/>
              </a:solidFill>
              <a:highlight>
                <a:srgbClr val="FFFFFF"/>
              </a:highlight>
            </a:endParaRPr>
          </a:p>
          <a:p>
            <a:pPr indent="-304800" lvl="0" marL="457200" rtl="0" algn="just">
              <a:spcBef>
                <a:spcPts val="1800"/>
              </a:spcBef>
              <a:spcAft>
                <a:spcPts val="0"/>
              </a:spcAft>
              <a:buClr>
                <a:srgbClr val="444444"/>
              </a:buClr>
              <a:buSzPts val="1200"/>
              <a:buFont typeface="Calibri"/>
              <a:buChar char="●"/>
            </a:pPr>
            <a:r>
              <a:rPr lang="pt-BR" sz="1200">
                <a:solidFill>
                  <a:srgbClr val="444444"/>
                </a:solidFill>
                <a:highlight>
                  <a:srgbClr val="FFFFFF"/>
                </a:highlight>
              </a:rPr>
              <a:t>Abstração: a camada GUI da aplicação.</a:t>
            </a:r>
            <a:endParaRPr sz="1200">
              <a:solidFill>
                <a:srgbClr val="444444"/>
              </a:solidFill>
              <a:highlight>
                <a:srgbClr val="FFFFFF"/>
              </a:highlight>
            </a:endParaRPr>
          </a:p>
          <a:p>
            <a:pPr indent="-304800" lvl="0" marL="457200" rtl="0" algn="just">
              <a:spcBef>
                <a:spcPts val="0"/>
              </a:spcBef>
              <a:spcAft>
                <a:spcPts val="0"/>
              </a:spcAft>
              <a:buClr>
                <a:srgbClr val="444444"/>
              </a:buClr>
              <a:buSzPts val="1200"/>
              <a:buFont typeface="Calibri"/>
              <a:buChar char="●"/>
            </a:pPr>
            <a:r>
              <a:rPr lang="pt-BR" sz="1200">
                <a:solidFill>
                  <a:srgbClr val="444444"/>
                </a:solidFill>
                <a:highlight>
                  <a:srgbClr val="FFFFFF"/>
                </a:highlight>
              </a:rPr>
              <a:t>Implementação: As APIs do sistema operacional.</a:t>
            </a:r>
            <a:endParaRPr sz="1200">
              <a:solidFill>
                <a:srgbClr val="444444"/>
              </a:solidFill>
              <a:highlight>
                <a:srgbClr val="FFFFFF"/>
              </a:highlight>
            </a:endParaRPr>
          </a:p>
          <a:p>
            <a:pPr indent="0" lvl="0" marL="457200" rtl="0" algn="just">
              <a:spcBef>
                <a:spcPts val="1800"/>
              </a:spcBef>
              <a:spcAft>
                <a:spcPts val="1200"/>
              </a:spcAft>
              <a:buNone/>
            </a:pPr>
            <a:r>
              <a:t/>
            </a:r>
            <a:endParaRPr sz="1200">
              <a:solidFill>
                <a:srgbClr val="444444"/>
              </a:solidFill>
              <a:highlight>
                <a:srgbClr val="FFFFFF"/>
              </a:highlight>
            </a:endParaRPr>
          </a:p>
        </p:txBody>
      </p:sp>
      <p:sp>
        <p:nvSpPr>
          <p:cNvPr id="331" name="Google Shape;331;p41"/>
          <p:cNvSpPr/>
          <p:nvPr/>
        </p:nvSpPr>
        <p:spPr>
          <a:xfrm>
            <a:off x="4572000" y="1367025"/>
            <a:ext cx="4164000" cy="2725200"/>
          </a:xfrm>
          <a:prstGeom prst="roundRect">
            <a:avLst>
              <a:gd fmla="val 1666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2" name="Google Shape;332;p41"/>
          <p:cNvPicPr preferRelativeResize="0"/>
          <p:nvPr/>
        </p:nvPicPr>
        <p:blipFill>
          <a:blip r:embed="rId3">
            <a:alphaModFix/>
          </a:blip>
          <a:stretch>
            <a:fillRect/>
          </a:stretch>
        </p:blipFill>
        <p:spPr>
          <a:xfrm>
            <a:off x="4758100" y="1644238"/>
            <a:ext cx="3791800" cy="21707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5"/>
          <p:cNvSpPr txBox="1"/>
          <p:nvPr>
            <p:ph idx="1" type="body"/>
          </p:nvPr>
        </p:nvSpPr>
        <p:spPr>
          <a:xfrm>
            <a:off x="819150" y="1396650"/>
            <a:ext cx="7505700" cy="3042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sz="1900">
                <a:solidFill>
                  <a:srgbClr val="444444"/>
                </a:solidFill>
                <a:highlight>
                  <a:srgbClr val="FFFFFF"/>
                </a:highlight>
                <a:latin typeface="Arial"/>
                <a:ea typeface="Arial"/>
                <a:cs typeface="Arial"/>
                <a:sym typeface="Arial"/>
              </a:rPr>
              <a:t>Uma classe de problemas ocorre repetidamente em um domínio bem definido e bem compreendido. Se o domínio fosse caracterizado com uma "linguagem", os problemas poderiam ser facilmente resolvidos com um "motor" de interpretação.</a:t>
            </a:r>
            <a:endParaRPr sz="1900">
              <a:solidFill>
                <a:srgbClr val="444444"/>
              </a:solidFill>
              <a:highlight>
                <a:srgbClr val="FFFFFF"/>
              </a:highlight>
              <a:latin typeface="Arial"/>
              <a:ea typeface="Arial"/>
              <a:cs typeface="Arial"/>
              <a:sym typeface="Arial"/>
            </a:endParaRPr>
          </a:p>
          <a:p>
            <a:pPr indent="0" lvl="0" marL="0" rtl="0" algn="l">
              <a:spcBef>
                <a:spcPts val="1800"/>
              </a:spcBef>
              <a:spcAft>
                <a:spcPts val="1200"/>
              </a:spcAft>
              <a:buNone/>
            </a:pPr>
            <a:r>
              <a:t/>
            </a:r>
            <a:endParaRPr sz="1500"/>
          </a:p>
        </p:txBody>
      </p:sp>
      <p:sp>
        <p:nvSpPr>
          <p:cNvPr id="143" name="Google Shape;143;p15"/>
          <p:cNvSpPr txBox="1"/>
          <p:nvPr>
            <p:ph type="title"/>
          </p:nvPr>
        </p:nvSpPr>
        <p:spPr>
          <a:xfrm>
            <a:off x="819150" y="44205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Problema</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42"/>
          <p:cNvSpPr txBox="1"/>
          <p:nvPr>
            <p:ph type="title"/>
          </p:nvPr>
        </p:nvSpPr>
        <p:spPr>
          <a:xfrm>
            <a:off x="819150" y="845600"/>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Abstração e Implementação</a:t>
            </a:r>
            <a:endParaRPr/>
          </a:p>
          <a:p>
            <a:pPr indent="0" lvl="0" marL="0" rtl="0" algn="l">
              <a:spcBef>
                <a:spcPts val="0"/>
              </a:spcBef>
              <a:spcAft>
                <a:spcPts val="0"/>
              </a:spcAft>
              <a:buNone/>
            </a:pPr>
            <a:r>
              <a:t/>
            </a:r>
            <a:endParaRPr/>
          </a:p>
        </p:txBody>
      </p:sp>
      <p:sp>
        <p:nvSpPr>
          <p:cNvPr id="338" name="Google Shape;338;p42"/>
          <p:cNvSpPr txBox="1"/>
          <p:nvPr>
            <p:ph idx="1" type="body"/>
          </p:nvPr>
        </p:nvSpPr>
        <p:spPr>
          <a:xfrm>
            <a:off x="819150" y="1463350"/>
            <a:ext cx="3686100" cy="28686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304800" lvl="0" marL="457200" rtl="0" algn="just">
              <a:spcBef>
                <a:spcPts val="0"/>
              </a:spcBef>
              <a:spcAft>
                <a:spcPts val="0"/>
              </a:spcAft>
              <a:buClr>
                <a:srgbClr val="444444"/>
              </a:buClr>
              <a:buSzPts val="1200"/>
              <a:buChar char="●"/>
            </a:pPr>
            <a:r>
              <a:rPr lang="pt-BR" sz="1200">
                <a:solidFill>
                  <a:srgbClr val="444444"/>
                </a:solidFill>
                <a:highlight>
                  <a:srgbClr val="FFFFFF"/>
                </a:highlight>
              </a:rPr>
              <a:t>O objeto da abstração controla a aparência da aplicação, delegando o verdadeiro trabalho para o objeto de implementação ligado. Implementações diferentes são intercambiáveis desde que sigam uma interface comum, permitindo que a mesma GUI trabalhe no Windows e Linux.</a:t>
            </a:r>
            <a:endParaRPr sz="1200">
              <a:solidFill>
                <a:srgbClr val="444444"/>
              </a:solidFill>
              <a:highlight>
                <a:srgbClr val="FFFFFF"/>
              </a:highlight>
            </a:endParaRPr>
          </a:p>
          <a:p>
            <a:pPr indent="-304800" lvl="0" marL="457200" rtl="0" algn="just">
              <a:spcBef>
                <a:spcPts val="0"/>
              </a:spcBef>
              <a:spcAft>
                <a:spcPts val="0"/>
              </a:spcAft>
              <a:buClr>
                <a:srgbClr val="444444"/>
              </a:buClr>
              <a:buSzPts val="1200"/>
              <a:buChar char="●"/>
            </a:pPr>
            <a:r>
              <a:rPr lang="pt-BR" sz="1200">
                <a:solidFill>
                  <a:srgbClr val="444444"/>
                </a:solidFill>
                <a:highlight>
                  <a:srgbClr val="FFFFFF"/>
                </a:highlight>
              </a:rPr>
              <a:t>Como resultado você pode mudar as classes GUI sem tocar nas classes ligadas a API. Além disso, adicionar suporte para outro sistema operacional só requer a criação de uma subclasse na hierarquia de implementação.</a:t>
            </a:r>
            <a:endParaRPr sz="1200">
              <a:solidFill>
                <a:srgbClr val="444444"/>
              </a:solidFill>
              <a:highlight>
                <a:srgbClr val="FFFFFF"/>
              </a:highlight>
            </a:endParaRPr>
          </a:p>
          <a:p>
            <a:pPr indent="0" lvl="0" marL="457200" rtl="0" algn="just">
              <a:spcBef>
                <a:spcPts val="0"/>
              </a:spcBef>
              <a:spcAft>
                <a:spcPts val="1200"/>
              </a:spcAft>
              <a:buNone/>
            </a:pPr>
            <a:r>
              <a:t/>
            </a:r>
            <a:endParaRPr i="1" sz="1200">
              <a:solidFill>
                <a:srgbClr val="444444"/>
              </a:solidFill>
              <a:highlight>
                <a:srgbClr val="FFFFFF"/>
              </a:highlight>
            </a:endParaRPr>
          </a:p>
        </p:txBody>
      </p:sp>
      <p:sp>
        <p:nvSpPr>
          <p:cNvPr id="339" name="Google Shape;339;p42"/>
          <p:cNvSpPr/>
          <p:nvPr/>
        </p:nvSpPr>
        <p:spPr>
          <a:xfrm>
            <a:off x="4572000" y="1367025"/>
            <a:ext cx="4164000" cy="2725200"/>
          </a:xfrm>
          <a:prstGeom prst="roundRect">
            <a:avLst>
              <a:gd fmla="val 1666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0" name="Google Shape;340;p42"/>
          <p:cNvPicPr preferRelativeResize="0"/>
          <p:nvPr/>
        </p:nvPicPr>
        <p:blipFill>
          <a:blip r:embed="rId3">
            <a:alphaModFix/>
          </a:blip>
          <a:stretch>
            <a:fillRect/>
          </a:stretch>
        </p:blipFill>
        <p:spPr>
          <a:xfrm>
            <a:off x="4839725" y="1498350"/>
            <a:ext cx="3381625" cy="23745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43"/>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Estrutura</a:t>
            </a:r>
            <a:endParaRPr/>
          </a:p>
        </p:txBody>
      </p:sp>
      <p:sp>
        <p:nvSpPr>
          <p:cNvPr id="346" name="Google Shape;346;p43"/>
          <p:cNvSpPr/>
          <p:nvPr/>
        </p:nvSpPr>
        <p:spPr>
          <a:xfrm>
            <a:off x="644575" y="1504000"/>
            <a:ext cx="7390200" cy="2725200"/>
          </a:xfrm>
          <a:prstGeom prst="roundRect">
            <a:avLst>
              <a:gd fmla="val 16667" name="adj"/>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7" name="Google Shape;347;p43"/>
          <p:cNvPicPr preferRelativeResize="0"/>
          <p:nvPr/>
        </p:nvPicPr>
        <p:blipFill>
          <a:blip r:embed="rId3">
            <a:alphaModFix/>
          </a:blip>
          <a:stretch>
            <a:fillRect/>
          </a:stretch>
        </p:blipFill>
        <p:spPr>
          <a:xfrm>
            <a:off x="2707525" y="478650"/>
            <a:ext cx="5978074" cy="3914099"/>
          </a:xfrm>
          <a:prstGeom prst="rect">
            <a:avLst/>
          </a:prstGeom>
          <a:noFill/>
          <a:ln>
            <a:noFill/>
          </a:ln>
        </p:spPr>
      </p:pic>
      <p:sp>
        <p:nvSpPr>
          <p:cNvPr id="348" name="Google Shape;348;p43"/>
          <p:cNvSpPr txBox="1"/>
          <p:nvPr/>
        </p:nvSpPr>
        <p:spPr>
          <a:xfrm>
            <a:off x="854500" y="2127850"/>
            <a:ext cx="1810200" cy="1477500"/>
          </a:xfrm>
          <a:prstGeom prst="rect">
            <a:avLst/>
          </a:prstGeom>
          <a:noFill/>
          <a:ln>
            <a:noFill/>
          </a:ln>
        </p:spPr>
        <p:txBody>
          <a:bodyPr anchorCtr="0" anchor="t" bIns="91425" lIns="91425" spcFirstLastPara="1" rIns="91425" wrap="square" tIns="91425">
            <a:spAutoFit/>
          </a:bodyPr>
          <a:lstStyle/>
          <a:p>
            <a:pPr indent="-304800" lvl="0" marL="457200" rtl="0" algn="just">
              <a:spcBef>
                <a:spcPts val="0"/>
              </a:spcBef>
              <a:spcAft>
                <a:spcPts val="0"/>
              </a:spcAft>
              <a:buClr>
                <a:schemeClr val="lt2"/>
              </a:buClr>
              <a:buSzPts val="1200"/>
              <a:buFont typeface="Calibri"/>
              <a:buAutoNum type="arabicPeriod"/>
            </a:pPr>
            <a:r>
              <a:rPr b="1" lang="pt-BR" sz="1200">
                <a:solidFill>
                  <a:schemeClr val="lt2"/>
                </a:solidFill>
                <a:latin typeface="Calibri"/>
                <a:ea typeface="Calibri"/>
                <a:cs typeface="Calibri"/>
                <a:sym typeface="Calibri"/>
              </a:rPr>
              <a:t>Abstração</a:t>
            </a:r>
            <a:endParaRPr b="1" sz="1200">
              <a:solidFill>
                <a:schemeClr val="lt2"/>
              </a:solidFill>
              <a:latin typeface="Calibri"/>
              <a:ea typeface="Calibri"/>
              <a:cs typeface="Calibri"/>
              <a:sym typeface="Calibri"/>
            </a:endParaRPr>
          </a:p>
          <a:p>
            <a:pPr indent="-304800" lvl="0" marL="457200" rtl="0" algn="just">
              <a:spcBef>
                <a:spcPts val="0"/>
              </a:spcBef>
              <a:spcAft>
                <a:spcPts val="0"/>
              </a:spcAft>
              <a:buClr>
                <a:schemeClr val="lt2"/>
              </a:buClr>
              <a:buSzPts val="1200"/>
              <a:buFont typeface="Calibri"/>
              <a:buAutoNum type="arabicPeriod"/>
            </a:pPr>
            <a:r>
              <a:rPr b="1" lang="pt-BR" sz="1200">
                <a:solidFill>
                  <a:schemeClr val="lt2"/>
                </a:solidFill>
                <a:latin typeface="Calibri"/>
                <a:ea typeface="Calibri"/>
                <a:cs typeface="Calibri"/>
                <a:sym typeface="Calibri"/>
              </a:rPr>
              <a:t>Implementação</a:t>
            </a:r>
            <a:endParaRPr b="1" sz="1200">
              <a:solidFill>
                <a:schemeClr val="lt2"/>
              </a:solidFill>
              <a:latin typeface="Calibri"/>
              <a:ea typeface="Calibri"/>
              <a:cs typeface="Calibri"/>
              <a:sym typeface="Calibri"/>
            </a:endParaRPr>
          </a:p>
          <a:p>
            <a:pPr indent="-304800" lvl="0" marL="457200" rtl="0" algn="just">
              <a:spcBef>
                <a:spcPts val="0"/>
              </a:spcBef>
              <a:spcAft>
                <a:spcPts val="0"/>
              </a:spcAft>
              <a:buClr>
                <a:schemeClr val="lt2"/>
              </a:buClr>
              <a:buSzPts val="1200"/>
              <a:buFont typeface="Calibri"/>
              <a:buAutoNum type="arabicPeriod"/>
            </a:pPr>
            <a:r>
              <a:rPr b="1" lang="pt-BR" sz="1200">
                <a:solidFill>
                  <a:schemeClr val="lt2"/>
                </a:solidFill>
                <a:latin typeface="Calibri"/>
                <a:ea typeface="Calibri"/>
                <a:cs typeface="Calibri"/>
                <a:sym typeface="Calibri"/>
              </a:rPr>
              <a:t>Implementações Concretas</a:t>
            </a:r>
            <a:endParaRPr b="1" sz="1200">
              <a:solidFill>
                <a:schemeClr val="lt2"/>
              </a:solidFill>
              <a:latin typeface="Calibri"/>
              <a:ea typeface="Calibri"/>
              <a:cs typeface="Calibri"/>
              <a:sym typeface="Calibri"/>
            </a:endParaRPr>
          </a:p>
          <a:p>
            <a:pPr indent="-304800" lvl="0" marL="457200" rtl="0" algn="just">
              <a:spcBef>
                <a:spcPts val="0"/>
              </a:spcBef>
              <a:spcAft>
                <a:spcPts val="0"/>
              </a:spcAft>
              <a:buClr>
                <a:schemeClr val="lt2"/>
              </a:buClr>
              <a:buSzPts val="1200"/>
              <a:buFont typeface="Calibri"/>
              <a:buAutoNum type="arabicPeriod"/>
            </a:pPr>
            <a:r>
              <a:rPr b="1" lang="pt-BR" sz="1200">
                <a:solidFill>
                  <a:schemeClr val="lt2"/>
                </a:solidFill>
                <a:latin typeface="Calibri"/>
                <a:ea typeface="Calibri"/>
                <a:cs typeface="Calibri"/>
                <a:sym typeface="Calibri"/>
              </a:rPr>
              <a:t>Abstrações Refinadas</a:t>
            </a:r>
            <a:endParaRPr b="1" sz="1200">
              <a:solidFill>
                <a:schemeClr val="lt2"/>
              </a:solidFill>
              <a:latin typeface="Calibri"/>
              <a:ea typeface="Calibri"/>
              <a:cs typeface="Calibri"/>
              <a:sym typeface="Calibri"/>
            </a:endParaRPr>
          </a:p>
          <a:p>
            <a:pPr indent="-304800" lvl="0" marL="457200" rtl="0" algn="just">
              <a:spcBef>
                <a:spcPts val="0"/>
              </a:spcBef>
              <a:spcAft>
                <a:spcPts val="0"/>
              </a:spcAft>
              <a:buClr>
                <a:schemeClr val="lt2"/>
              </a:buClr>
              <a:buSzPts val="1200"/>
              <a:buFont typeface="Calibri"/>
              <a:buAutoNum type="arabicPeriod"/>
            </a:pPr>
            <a:r>
              <a:rPr b="1" lang="pt-BR" sz="1200">
                <a:solidFill>
                  <a:schemeClr val="lt2"/>
                </a:solidFill>
                <a:latin typeface="Calibri"/>
                <a:ea typeface="Calibri"/>
                <a:cs typeface="Calibri"/>
                <a:sym typeface="Calibri"/>
              </a:rPr>
              <a:t>Cliente</a:t>
            </a:r>
            <a:endParaRPr b="1" sz="1200">
              <a:solidFill>
                <a:schemeClr val="lt2"/>
              </a:solidFill>
              <a:latin typeface="Calibri"/>
              <a:ea typeface="Calibri"/>
              <a:cs typeface="Calibri"/>
              <a:sym typeface="Calibri"/>
            </a:endParaRPr>
          </a:p>
        </p:txBody>
      </p:sp>
      <p:pic>
        <p:nvPicPr>
          <p:cNvPr id="349" name="Google Shape;349;p43"/>
          <p:cNvPicPr preferRelativeResize="0"/>
          <p:nvPr/>
        </p:nvPicPr>
        <p:blipFill>
          <a:blip r:embed="rId4">
            <a:alphaModFix/>
          </a:blip>
          <a:stretch>
            <a:fillRect/>
          </a:stretch>
        </p:blipFill>
        <p:spPr>
          <a:xfrm>
            <a:off x="2758307" y="641525"/>
            <a:ext cx="1220343" cy="1299225"/>
          </a:xfrm>
          <a:prstGeom prst="rect">
            <a:avLst/>
          </a:prstGeom>
          <a:noFill/>
          <a:ln>
            <a:noFill/>
          </a:ln>
        </p:spPr>
      </p:pic>
      <p:pic>
        <p:nvPicPr>
          <p:cNvPr id="350" name="Google Shape;350;p43"/>
          <p:cNvPicPr preferRelativeResize="0"/>
          <p:nvPr/>
        </p:nvPicPr>
        <p:blipFill>
          <a:blip r:embed="rId5">
            <a:alphaModFix/>
          </a:blip>
          <a:stretch>
            <a:fillRect/>
          </a:stretch>
        </p:blipFill>
        <p:spPr>
          <a:xfrm>
            <a:off x="4046075" y="641525"/>
            <a:ext cx="2706275" cy="638675"/>
          </a:xfrm>
          <a:prstGeom prst="rect">
            <a:avLst/>
          </a:prstGeom>
          <a:noFill/>
          <a:ln>
            <a:noFill/>
          </a:ln>
        </p:spPr>
      </p:pic>
      <p:pic>
        <p:nvPicPr>
          <p:cNvPr id="351" name="Google Shape;351;p43"/>
          <p:cNvPicPr preferRelativeResize="0"/>
          <p:nvPr/>
        </p:nvPicPr>
        <p:blipFill>
          <a:blip r:embed="rId6">
            <a:alphaModFix/>
          </a:blip>
          <a:stretch>
            <a:fillRect/>
          </a:stretch>
        </p:blipFill>
        <p:spPr>
          <a:xfrm>
            <a:off x="6819775" y="641525"/>
            <a:ext cx="1333963" cy="3148150"/>
          </a:xfrm>
          <a:prstGeom prst="rect">
            <a:avLst/>
          </a:prstGeom>
          <a:noFill/>
          <a:ln>
            <a:noFill/>
          </a:ln>
        </p:spPr>
      </p:pic>
      <p:pic>
        <p:nvPicPr>
          <p:cNvPr id="352" name="Google Shape;352;p43"/>
          <p:cNvPicPr preferRelativeResize="0"/>
          <p:nvPr/>
        </p:nvPicPr>
        <p:blipFill>
          <a:blip r:embed="rId7">
            <a:alphaModFix/>
          </a:blip>
          <a:stretch>
            <a:fillRect/>
          </a:stretch>
        </p:blipFill>
        <p:spPr>
          <a:xfrm>
            <a:off x="5482224" y="3408450"/>
            <a:ext cx="1333975" cy="669875"/>
          </a:xfrm>
          <a:prstGeom prst="rect">
            <a:avLst/>
          </a:prstGeom>
          <a:noFill/>
          <a:ln>
            <a:noFill/>
          </a:ln>
        </p:spPr>
      </p:pic>
      <p:pic>
        <p:nvPicPr>
          <p:cNvPr id="353" name="Google Shape;353;p43"/>
          <p:cNvPicPr preferRelativeResize="0"/>
          <p:nvPr/>
        </p:nvPicPr>
        <p:blipFill>
          <a:blip r:embed="rId8">
            <a:alphaModFix/>
          </a:blip>
          <a:stretch>
            <a:fillRect/>
          </a:stretch>
        </p:blipFill>
        <p:spPr>
          <a:xfrm>
            <a:off x="3350650" y="3605350"/>
            <a:ext cx="2072925" cy="7874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44"/>
          <p:cNvSpPr txBox="1"/>
          <p:nvPr/>
        </p:nvSpPr>
        <p:spPr>
          <a:xfrm>
            <a:off x="819150" y="1686325"/>
            <a:ext cx="29409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200">
                <a:solidFill>
                  <a:srgbClr val="444444"/>
                </a:solidFill>
                <a:highlight>
                  <a:srgbClr val="FFFFFF"/>
                </a:highlight>
              </a:rPr>
              <a:t> O padrão Bridge pode ajudar a dividir o código monolítico de uma aplicação que gerencia dispositivos e seus controles remotos. </a:t>
            </a:r>
            <a:endParaRPr sz="1200">
              <a:solidFill>
                <a:srgbClr val="444444"/>
              </a:solidFill>
              <a:highlight>
                <a:srgbClr val="FFFFFF"/>
              </a:highlight>
            </a:endParaRPr>
          </a:p>
          <a:p>
            <a:pPr indent="0" lvl="0" marL="0" rtl="0" algn="l">
              <a:spcBef>
                <a:spcPts val="0"/>
              </a:spcBef>
              <a:spcAft>
                <a:spcPts val="0"/>
              </a:spcAft>
              <a:buNone/>
            </a:pPr>
            <a:r>
              <a:t/>
            </a:r>
            <a:endParaRPr sz="1200">
              <a:solidFill>
                <a:srgbClr val="444444"/>
              </a:solidFill>
              <a:highlight>
                <a:srgbClr val="FFFFFF"/>
              </a:highlight>
            </a:endParaRPr>
          </a:p>
          <a:p>
            <a:pPr indent="0" lvl="0" marL="0" rtl="0" algn="l">
              <a:spcBef>
                <a:spcPts val="0"/>
              </a:spcBef>
              <a:spcAft>
                <a:spcPts val="0"/>
              </a:spcAft>
              <a:buNone/>
            </a:pPr>
            <a:r>
              <a:rPr lang="pt-BR" sz="1200">
                <a:solidFill>
                  <a:srgbClr val="444444"/>
                </a:solidFill>
                <a:highlight>
                  <a:srgbClr val="FFFFFF"/>
                </a:highlight>
              </a:rPr>
              <a:t>As classes </a:t>
            </a:r>
            <a:r>
              <a:rPr lang="pt-BR" sz="1100">
                <a:solidFill>
                  <a:srgbClr val="444444"/>
                </a:solidFill>
                <a:highlight>
                  <a:srgbClr val="EEEEEE"/>
                </a:highlight>
                <a:latin typeface="Courier New"/>
                <a:ea typeface="Courier New"/>
                <a:cs typeface="Courier New"/>
                <a:sym typeface="Courier New"/>
              </a:rPr>
              <a:t>Dispositivo</a:t>
            </a:r>
            <a:r>
              <a:rPr lang="pt-BR" sz="1200">
                <a:solidFill>
                  <a:srgbClr val="444444"/>
                </a:solidFill>
                <a:highlight>
                  <a:srgbClr val="FFFFFF"/>
                </a:highlight>
              </a:rPr>
              <a:t> agem como a implementação, enquanto que as classes </a:t>
            </a:r>
            <a:r>
              <a:rPr lang="pt-BR" sz="1100">
                <a:solidFill>
                  <a:srgbClr val="444444"/>
                </a:solidFill>
                <a:highlight>
                  <a:srgbClr val="EEEEEE"/>
                </a:highlight>
                <a:latin typeface="Courier New"/>
                <a:ea typeface="Courier New"/>
                <a:cs typeface="Courier New"/>
                <a:sym typeface="Courier New"/>
              </a:rPr>
              <a:t>Controle</a:t>
            </a:r>
            <a:r>
              <a:rPr lang="pt-BR" sz="1200">
                <a:solidFill>
                  <a:srgbClr val="444444"/>
                </a:solidFill>
                <a:highlight>
                  <a:srgbClr val="FFFFFF"/>
                </a:highlight>
              </a:rPr>
              <a:t> agem como abstração.</a:t>
            </a:r>
            <a:endParaRPr sz="1200">
              <a:solidFill>
                <a:srgbClr val="444444"/>
              </a:solidFill>
              <a:highlight>
                <a:srgbClr val="FFFFFF"/>
              </a:highlight>
            </a:endParaRPr>
          </a:p>
          <a:p>
            <a:pPr indent="0" lvl="0" marL="0" rtl="0" algn="l">
              <a:spcBef>
                <a:spcPts val="0"/>
              </a:spcBef>
              <a:spcAft>
                <a:spcPts val="0"/>
              </a:spcAft>
              <a:buNone/>
            </a:pPr>
            <a:r>
              <a:t/>
            </a:r>
            <a:endParaRPr sz="1200">
              <a:solidFill>
                <a:srgbClr val="444444"/>
              </a:solidFill>
              <a:highlight>
                <a:srgbClr val="FFFFFF"/>
              </a:highlight>
            </a:endParaRPr>
          </a:p>
        </p:txBody>
      </p:sp>
      <p:sp>
        <p:nvSpPr>
          <p:cNvPr id="359" name="Google Shape;359;p44"/>
          <p:cNvSpPr txBox="1"/>
          <p:nvPr>
            <p:ph type="title"/>
          </p:nvPr>
        </p:nvSpPr>
        <p:spPr>
          <a:xfrm>
            <a:off x="712275" y="7317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Pseudocódigo</a:t>
            </a:r>
            <a:endParaRPr/>
          </a:p>
        </p:txBody>
      </p:sp>
      <p:pic>
        <p:nvPicPr>
          <p:cNvPr id="360" name="Google Shape;360;p44"/>
          <p:cNvPicPr preferRelativeResize="0"/>
          <p:nvPr/>
        </p:nvPicPr>
        <p:blipFill>
          <a:blip r:embed="rId3">
            <a:alphaModFix/>
          </a:blip>
          <a:stretch>
            <a:fillRect/>
          </a:stretch>
        </p:blipFill>
        <p:spPr>
          <a:xfrm>
            <a:off x="4047225" y="948300"/>
            <a:ext cx="4453424" cy="37075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5"/>
          <p:cNvSpPr txBox="1"/>
          <p:nvPr/>
        </p:nvSpPr>
        <p:spPr>
          <a:xfrm>
            <a:off x="819150" y="1686325"/>
            <a:ext cx="3488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rgbClr val="444444"/>
              </a:solidFill>
              <a:highlight>
                <a:srgbClr val="FFFFFF"/>
              </a:highlight>
            </a:endParaRPr>
          </a:p>
        </p:txBody>
      </p:sp>
      <p:sp>
        <p:nvSpPr>
          <p:cNvPr id="366" name="Google Shape;366;p45"/>
          <p:cNvSpPr txBox="1"/>
          <p:nvPr>
            <p:ph type="title"/>
          </p:nvPr>
        </p:nvSpPr>
        <p:spPr>
          <a:xfrm>
            <a:off x="819150" y="7317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Pseudocódigo</a:t>
            </a:r>
            <a:endParaRPr/>
          </a:p>
        </p:txBody>
      </p:sp>
      <p:pic>
        <p:nvPicPr>
          <p:cNvPr id="367" name="Google Shape;367;p45"/>
          <p:cNvPicPr preferRelativeResize="0"/>
          <p:nvPr/>
        </p:nvPicPr>
        <p:blipFill>
          <a:blip r:embed="rId3">
            <a:alphaModFix/>
          </a:blip>
          <a:stretch>
            <a:fillRect/>
          </a:stretch>
        </p:blipFill>
        <p:spPr>
          <a:xfrm>
            <a:off x="920225" y="1293575"/>
            <a:ext cx="5093676" cy="32700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46"/>
          <p:cNvSpPr txBox="1"/>
          <p:nvPr/>
        </p:nvSpPr>
        <p:spPr>
          <a:xfrm>
            <a:off x="819150" y="1686325"/>
            <a:ext cx="3488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rgbClr val="444444"/>
              </a:solidFill>
              <a:highlight>
                <a:srgbClr val="FFFFFF"/>
              </a:highlight>
            </a:endParaRPr>
          </a:p>
        </p:txBody>
      </p:sp>
      <p:sp>
        <p:nvSpPr>
          <p:cNvPr id="373" name="Google Shape;373;p46"/>
          <p:cNvSpPr txBox="1"/>
          <p:nvPr>
            <p:ph type="title"/>
          </p:nvPr>
        </p:nvSpPr>
        <p:spPr>
          <a:xfrm>
            <a:off x="819150" y="7317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Pseudocódigo</a:t>
            </a:r>
            <a:endParaRPr/>
          </a:p>
        </p:txBody>
      </p:sp>
      <p:pic>
        <p:nvPicPr>
          <p:cNvPr id="374" name="Google Shape;374;p46"/>
          <p:cNvPicPr preferRelativeResize="0"/>
          <p:nvPr/>
        </p:nvPicPr>
        <p:blipFill>
          <a:blip r:embed="rId3">
            <a:alphaModFix/>
          </a:blip>
          <a:stretch>
            <a:fillRect/>
          </a:stretch>
        </p:blipFill>
        <p:spPr>
          <a:xfrm>
            <a:off x="960150" y="1304500"/>
            <a:ext cx="4743550" cy="349892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47"/>
          <p:cNvSpPr txBox="1"/>
          <p:nvPr/>
        </p:nvSpPr>
        <p:spPr>
          <a:xfrm>
            <a:off x="819150" y="1686325"/>
            <a:ext cx="3488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rgbClr val="444444"/>
              </a:solidFill>
              <a:highlight>
                <a:srgbClr val="FFFFFF"/>
              </a:highlight>
            </a:endParaRPr>
          </a:p>
        </p:txBody>
      </p:sp>
      <p:sp>
        <p:nvSpPr>
          <p:cNvPr id="380" name="Google Shape;380;p47"/>
          <p:cNvSpPr txBox="1"/>
          <p:nvPr>
            <p:ph type="title"/>
          </p:nvPr>
        </p:nvSpPr>
        <p:spPr>
          <a:xfrm>
            <a:off x="819150" y="7317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Pseudocódigo</a:t>
            </a:r>
            <a:endParaRPr/>
          </a:p>
        </p:txBody>
      </p:sp>
      <p:pic>
        <p:nvPicPr>
          <p:cNvPr id="381" name="Google Shape;381;p47"/>
          <p:cNvPicPr preferRelativeResize="0"/>
          <p:nvPr/>
        </p:nvPicPr>
        <p:blipFill>
          <a:blip r:embed="rId3">
            <a:alphaModFix/>
          </a:blip>
          <a:stretch>
            <a:fillRect/>
          </a:stretch>
        </p:blipFill>
        <p:spPr>
          <a:xfrm>
            <a:off x="893800" y="1686325"/>
            <a:ext cx="5291762" cy="27830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48"/>
          <p:cNvSpPr txBox="1"/>
          <p:nvPr/>
        </p:nvSpPr>
        <p:spPr>
          <a:xfrm>
            <a:off x="819150" y="1686325"/>
            <a:ext cx="6961500" cy="2154900"/>
          </a:xfrm>
          <a:prstGeom prst="rect">
            <a:avLst/>
          </a:prstGeom>
          <a:noFill/>
          <a:ln>
            <a:noFill/>
          </a:ln>
        </p:spPr>
        <p:txBody>
          <a:bodyPr anchorCtr="0" anchor="t" bIns="91425" lIns="91425" spcFirstLastPara="1" rIns="91425" wrap="square" tIns="91425">
            <a:spAutoFit/>
          </a:bodyPr>
          <a:lstStyle/>
          <a:p>
            <a:pPr indent="-330200" lvl="0" marL="457200" rtl="0" algn="just">
              <a:spcBef>
                <a:spcPts val="0"/>
              </a:spcBef>
              <a:spcAft>
                <a:spcPts val="0"/>
              </a:spcAft>
              <a:buClr>
                <a:srgbClr val="444444"/>
              </a:buClr>
              <a:buSzPts val="1600"/>
              <a:buFont typeface="Calibri"/>
              <a:buChar char="●"/>
            </a:pPr>
            <a:r>
              <a:rPr lang="pt-BR" sz="1600">
                <a:solidFill>
                  <a:srgbClr val="444444"/>
                </a:solidFill>
                <a:highlight>
                  <a:srgbClr val="FFFFFF"/>
                </a:highlight>
                <a:latin typeface="Calibri"/>
                <a:ea typeface="Calibri"/>
                <a:cs typeface="Calibri"/>
                <a:sym typeface="Calibri"/>
              </a:rPr>
              <a:t>Utilize o padrão Bridge quando você quer dividir e organizar uma classe monolítica que tem diversas variantes da mesma funcionalidade (por exemplo, se a classe pode trabalhar com diversos servidores de base de dados).</a:t>
            </a:r>
            <a:endParaRPr sz="1600">
              <a:solidFill>
                <a:srgbClr val="444444"/>
              </a:solidFill>
              <a:highlight>
                <a:srgbClr val="FFFFFF"/>
              </a:highlight>
              <a:latin typeface="Calibri"/>
              <a:ea typeface="Calibri"/>
              <a:cs typeface="Calibri"/>
              <a:sym typeface="Calibri"/>
            </a:endParaRPr>
          </a:p>
          <a:p>
            <a:pPr indent="-330200" lvl="0" marL="457200" rtl="0" algn="just">
              <a:spcBef>
                <a:spcPts val="0"/>
              </a:spcBef>
              <a:spcAft>
                <a:spcPts val="0"/>
              </a:spcAft>
              <a:buClr>
                <a:srgbClr val="444444"/>
              </a:buClr>
              <a:buSzPts val="1600"/>
              <a:buFont typeface="Calibri"/>
              <a:buChar char="●"/>
            </a:pPr>
            <a:r>
              <a:rPr lang="pt-BR" sz="1600">
                <a:solidFill>
                  <a:srgbClr val="444444"/>
                </a:solidFill>
                <a:highlight>
                  <a:srgbClr val="FFFFFF"/>
                </a:highlight>
                <a:latin typeface="Calibri"/>
                <a:ea typeface="Calibri"/>
                <a:cs typeface="Calibri"/>
                <a:sym typeface="Calibri"/>
              </a:rPr>
              <a:t>Utilize o padrão quando você precisar estender uma classe em diversas dimensões ortogonais (independentes).</a:t>
            </a:r>
            <a:endParaRPr sz="1600">
              <a:solidFill>
                <a:srgbClr val="444444"/>
              </a:solidFill>
              <a:highlight>
                <a:srgbClr val="FFFFFF"/>
              </a:highlight>
              <a:latin typeface="Calibri"/>
              <a:ea typeface="Calibri"/>
              <a:cs typeface="Calibri"/>
              <a:sym typeface="Calibri"/>
            </a:endParaRPr>
          </a:p>
          <a:p>
            <a:pPr indent="-330200" lvl="0" marL="457200" rtl="0" algn="just">
              <a:spcBef>
                <a:spcPts val="0"/>
              </a:spcBef>
              <a:spcAft>
                <a:spcPts val="0"/>
              </a:spcAft>
              <a:buClr>
                <a:srgbClr val="444444"/>
              </a:buClr>
              <a:buSzPts val="1600"/>
              <a:buFont typeface="Calibri"/>
              <a:buChar char="●"/>
            </a:pPr>
            <a:r>
              <a:rPr lang="pt-BR" sz="1600">
                <a:solidFill>
                  <a:srgbClr val="444444"/>
                </a:solidFill>
                <a:highlight>
                  <a:srgbClr val="FFFFFF"/>
                </a:highlight>
                <a:latin typeface="Calibri"/>
                <a:ea typeface="Calibri"/>
                <a:cs typeface="Calibri"/>
                <a:sym typeface="Calibri"/>
              </a:rPr>
              <a:t>Utilize o Bridge se você precisar ser capaz de trocar implementações durante o momento de execução.</a:t>
            </a:r>
            <a:endParaRPr sz="1600">
              <a:solidFill>
                <a:srgbClr val="444444"/>
              </a:solidFill>
              <a:highlight>
                <a:srgbClr val="FFFFFF"/>
              </a:highlight>
              <a:latin typeface="Calibri"/>
              <a:ea typeface="Calibri"/>
              <a:cs typeface="Calibri"/>
              <a:sym typeface="Calibri"/>
            </a:endParaRPr>
          </a:p>
        </p:txBody>
      </p:sp>
      <p:sp>
        <p:nvSpPr>
          <p:cNvPr id="387" name="Google Shape;387;p48"/>
          <p:cNvSpPr txBox="1"/>
          <p:nvPr>
            <p:ph type="title"/>
          </p:nvPr>
        </p:nvSpPr>
        <p:spPr>
          <a:xfrm>
            <a:off x="819150" y="7317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Aplicabilidade</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49"/>
          <p:cNvSpPr txBox="1"/>
          <p:nvPr/>
        </p:nvSpPr>
        <p:spPr>
          <a:xfrm>
            <a:off x="819150" y="1405800"/>
            <a:ext cx="6955200" cy="3287700"/>
          </a:xfrm>
          <a:prstGeom prst="rect">
            <a:avLst/>
          </a:prstGeom>
          <a:noFill/>
          <a:ln>
            <a:noFill/>
          </a:ln>
        </p:spPr>
        <p:txBody>
          <a:bodyPr anchorCtr="0" anchor="t" bIns="91425" lIns="91425" spcFirstLastPara="1" rIns="91425" wrap="square" tIns="91425">
            <a:spAutoFit/>
          </a:bodyPr>
          <a:lstStyle/>
          <a:p>
            <a:pPr indent="-304800" lvl="0" marL="457200" rtl="0" algn="just">
              <a:spcBef>
                <a:spcPts val="0"/>
              </a:spcBef>
              <a:spcAft>
                <a:spcPts val="0"/>
              </a:spcAft>
              <a:buClr>
                <a:srgbClr val="444444"/>
              </a:buClr>
              <a:buSzPts val="1200"/>
              <a:buFont typeface="Calibri"/>
              <a:buAutoNum type="arabicPeriod"/>
            </a:pPr>
            <a:r>
              <a:rPr lang="pt-BR" sz="1200">
                <a:solidFill>
                  <a:srgbClr val="444444"/>
                </a:solidFill>
                <a:highlight>
                  <a:srgbClr val="FFFFFF"/>
                </a:highlight>
                <a:latin typeface="Calibri"/>
                <a:ea typeface="Calibri"/>
                <a:cs typeface="Calibri"/>
                <a:sym typeface="Calibri"/>
              </a:rPr>
              <a:t>Identifique as dimensões ortogonais em suas classes(ex:abstração/plataforma, domínio/infraestrutura, front-end/back-end, ou interface/implementação.)</a:t>
            </a:r>
            <a:endParaRPr sz="1200">
              <a:solidFill>
                <a:srgbClr val="444444"/>
              </a:solidFill>
              <a:highlight>
                <a:srgbClr val="FFFFFF"/>
              </a:highlight>
              <a:latin typeface="Calibri"/>
              <a:ea typeface="Calibri"/>
              <a:cs typeface="Calibri"/>
              <a:sym typeface="Calibri"/>
            </a:endParaRPr>
          </a:p>
          <a:p>
            <a:pPr indent="-304800" lvl="0" marL="457200" rtl="0" algn="just">
              <a:lnSpc>
                <a:spcPct val="115000"/>
              </a:lnSpc>
              <a:spcBef>
                <a:spcPts val="0"/>
              </a:spcBef>
              <a:spcAft>
                <a:spcPts val="0"/>
              </a:spcAft>
              <a:buClr>
                <a:srgbClr val="444444"/>
              </a:buClr>
              <a:buSzPts val="1200"/>
              <a:buFont typeface="Calibri"/>
              <a:buAutoNum type="arabicPeriod"/>
            </a:pPr>
            <a:r>
              <a:rPr lang="pt-BR" sz="1200">
                <a:solidFill>
                  <a:srgbClr val="444444"/>
                </a:solidFill>
                <a:highlight>
                  <a:srgbClr val="FFFFFF"/>
                </a:highlight>
                <a:latin typeface="Calibri"/>
                <a:ea typeface="Calibri"/>
                <a:cs typeface="Calibri"/>
                <a:sym typeface="Calibri"/>
              </a:rPr>
              <a:t>Veja quais operações o cliente precisa e defina-as na classe abstração base.</a:t>
            </a:r>
            <a:endParaRPr sz="1200">
              <a:solidFill>
                <a:srgbClr val="444444"/>
              </a:solidFill>
              <a:highlight>
                <a:srgbClr val="FFFFFF"/>
              </a:highlight>
              <a:latin typeface="Calibri"/>
              <a:ea typeface="Calibri"/>
              <a:cs typeface="Calibri"/>
              <a:sym typeface="Calibri"/>
            </a:endParaRPr>
          </a:p>
          <a:p>
            <a:pPr indent="-304800" lvl="0" marL="457200" rtl="0" algn="just">
              <a:lnSpc>
                <a:spcPct val="115000"/>
              </a:lnSpc>
              <a:spcBef>
                <a:spcPts val="0"/>
              </a:spcBef>
              <a:spcAft>
                <a:spcPts val="0"/>
              </a:spcAft>
              <a:buClr>
                <a:srgbClr val="444444"/>
              </a:buClr>
              <a:buSzPts val="1200"/>
              <a:buFont typeface="Calibri"/>
              <a:buAutoNum type="arabicPeriod"/>
            </a:pPr>
            <a:r>
              <a:rPr lang="pt-BR" sz="1200">
                <a:solidFill>
                  <a:srgbClr val="444444"/>
                </a:solidFill>
                <a:highlight>
                  <a:srgbClr val="FFFFFF"/>
                </a:highlight>
                <a:latin typeface="Calibri"/>
                <a:ea typeface="Calibri"/>
                <a:cs typeface="Calibri"/>
                <a:sym typeface="Calibri"/>
              </a:rPr>
              <a:t>Determine as operações disponíveis em todas as plataformas. Declare aquelas que a abstração precisa na interface geral de implementação.</a:t>
            </a:r>
            <a:endParaRPr sz="1200">
              <a:solidFill>
                <a:srgbClr val="444444"/>
              </a:solidFill>
              <a:highlight>
                <a:srgbClr val="FFFFFF"/>
              </a:highlight>
              <a:latin typeface="Calibri"/>
              <a:ea typeface="Calibri"/>
              <a:cs typeface="Calibri"/>
              <a:sym typeface="Calibri"/>
            </a:endParaRPr>
          </a:p>
          <a:p>
            <a:pPr indent="-304800" lvl="0" marL="457200" rtl="0" algn="just">
              <a:lnSpc>
                <a:spcPct val="115000"/>
              </a:lnSpc>
              <a:spcBef>
                <a:spcPts val="0"/>
              </a:spcBef>
              <a:spcAft>
                <a:spcPts val="0"/>
              </a:spcAft>
              <a:buClr>
                <a:srgbClr val="444444"/>
              </a:buClr>
              <a:buSzPts val="1200"/>
              <a:buFont typeface="Calibri"/>
              <a:buAutoNum type="arabicPeriod"/>
            </a:pPr>
            <a:r>
              <a:rPr lang="pt-BR" sz="1200">
                <a:solidFill>
                  <a:srgbClr val="444444"/>
                </a:solidFill>
                <a:highlight>
                  <a:srgbClr val="FFFFFF"/>
                </a:highlight>
                <a:latin typeface="Calibri"/>
                <a:ea typeface="Calibri"/>
                <a:cs typeface="Calibri"/>
                <a:sym typeface="Calibri"/>
              </a:rPr>
              <a:t>Crie classes concretas de implementação para todas as plataformas de seu domínio, mas certifique-se que todas elas sigam a interface de implementação.</a:t>
            </a:r>
            <a:endParaRPr sz="1200">
              <a:solidFill>
                <a:srgbClr val="444444"/>
              </a:solidFill>
              <a:highlight>
                <a:srgbClr val="FFFFFF"/>
              </a:highlight>
              <a:latin typeface="Calibri"/>
              <a:ea typeface="Calibri"/>
              <a:cs typeface="Calibri"/>
              <a:sym typeface="Calibri"/>
            </a:endParaRPr>
          </a:p>
          <a:p>
            <a:pPr indent="-304800" lvl="0" marL="457200" rtl="0" algn="just">
              <a:lnSpc>
                <a:spcPct val="115000"/>
              </a:lnSpc>
              <a:spcBef>
                <a:spcPts val="0"/>
              </a:spcBef>
              <a:spcAft>
                <a:spcPts val="0"/>
              </a:spcAft>
              <a:buClr>
                <a:srgbClr val="444444"/>
              </a:buClr>
              <a:buSzPts val="1200"/>
              <a:buFont typeface="Calibri"/>
              <a:buAutoNum type="arabicPeriod"/>
            </a:pPr>
            <a:r>
              <a:rPr lang="pt-BR" sz="1200">
                <a:solidFill>
                  <a:srgbClr val="444444"/>
                </a:solidFill>
                <a:highlight>
                  <a:srgbClr val="FFFFFF"/>
                </a:highlight>
                <a:latin typeface="Calibri"/>
                <a:ea typeface="Calibri"/>
                <a:cs typeface="Calibri"/>
                <a:sym typeface="Calibri"/>
              </a:rPr>
              <a:t>Dentro da classe de abstração, adicione um campo de referência para o tipo de implementação. A abstração delega a maior parte do trabalho para o objeto de implementação que foi referenciado neste campo.</a:t>
            </a:r>
            <a:endParaRPr sz="1200">
              <a:solidFill>
                <a:srgbClr val="444444"/>
              </a:solidFill>
              <a:highlight>
                <a:srgbClr val="FFFFFF"/>
              </a:highlight>
              <a:latin typeface="Calibri"/>
              <a:ea typeface="Calibri"/>
              <a:cs typeface="Calibri"/>
              <a:sym typeface="Calibri"/>
            </a:endParaRPr>
          </a:p>
          <a:p>
            <a:pPr indent="-304800" lvl="0" marL="457200" rtl="0" algn="just">
              <a:lnSpc>
                <a:spcPct val="115000"/>
              </a:lnSpc>
              <a:spcBef>
                <a:spcPts val="0"/>
              </a:spcBef>
              <a:spcAft>
                <a:spcPts val="0"/>
              </a:spcAft>
              <a:buClr>
                <a:srgbClr val="444444"/>
              </a:buClr>
              <a:buSzPts val="1200"/>
              <a:buFont typeface="Calibri"/>
              <a:buAutoNum type="arabicPeriod"/>
            </a:pPr>
            <a:r>
              <a:rPr lang="pt-BR" sz="1200">
                <a:solidFill>
                  <a:srgbClr val="444444"/>
                </a:solidFill>
                <a:highlight>
                  <a:srgbClr val="FFFFFF"/>
                </a:highlight>
                <a:latin typeface="Calibri"/>
                <a:ea typeface="Calibri"/>
                <a:cs typeface="Calibri"/>
                <a:sym typeface="Calibri"/>
              </a:rPr>
              <a:t>Se você tem diversas variantes de lógica de alto nível, crie abstrações refinadas para cada variante estendendo a classe de abstração básica.</a:t>
            </a:r>
            <a:endParaRPr sz="1200">
              <a:solidFill>
                <a:srgbClr val="444444"/>
              </a:solidFill>
              <a:highlight>
                <a:srgbClr val="FFFFFF"/>
              </a:highlight>
              <a:latin typeface="Calibri"/>
              <a:ea typeface="Calibri"/>
              <a:cs typeface="Calibri"/>
              <a:sym typeface="Calibri"/>
            </a:endParaRPr>
          </a:p>
          <a:p>
            <a:pPr indent="-304800" lvl="0" marL="457200" rtl="0" algn="just">
              <a:lnSpc>
                <a:spcPct val="115000"/>
              </a:lnSpc>
              <a:spcBef>
                <a:spcPts val="0"/>
              </a:spcBef>
              <a:spcAft>
                <a:spcPts val="0"/>
              </a:spcAft>
              <a:buClr>
                <a:srgbClr val="444444"/>
              </a:buClr>
              <a:buSzPts val="1200"/>
              <a:buFont typeface="Calibri"/>
              <a:buAutoNum type="arabicPeriod"/>
            </a:pPr>
            <a:r>
              <a:rPr lang="pt-BR" sz="1200">
                <a:solidFill>
                  <a:srgbClr val="444444"/>
                </a:solidFill>
                <a:highlight>
                  <a:srgbClr val="FFFFFF"/>
                </a:highlight>
                <a:latin typeface="Calibri"/>
                <a:ea typeface="Calibri"/>
                <a:cs typeface="Calibri"/>
                <a:sym typeface="Calibri"/>
              </a:rPr>
              <a:t>O código cliente deve passar um objeto de implementação para o construtor da abstração para associar um com ou outro. Após isso, o cliente pode esquecer sobre a implementação e trabalhar apenas com o objeto de abstração.</a:t>
            </a:r>
            <a:endParaRPr sz="1200">
              <a:solidFill>
                <a:srgbClr val="444444"/>
              </a:solidFill>
              <a:highlight>
                <a:srgbClr val="FFFFFF"/>
              </a:highlight>
              <a:latin typeface="Calibri"/>
              <a:ea typeface="Calibri"/>
              <a:cs typeface="Calibri"/>
              <a:sym typeface="Calibri"/>
            </a:endParaRPr>
          </a:p>
        </p:txBody>
      </p:sp>
      <p:sp>
        <p:nvSpPr>
          <p:cNvPr id="393" name="Google Shape;393;p49"/>
          <p:cNvSpPr txBox="1"/>
          <p:nvPr>
            <p:ph type="title"/>
          </p:nvPr>
        </p:nvSpPr>
        <p:spPr>
          <a:xfrm>
            <a:off x="819150" y="731725"/>
            <a:ext cx="7505700" cy="67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Implementação</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50"/>
          <p:cNvSpPr txBox="1"/>
          <p:nvPr/>
        </p:nvSpPr>
        <p:spPr>
          <a:xfrm>
            <a:off x="819150" y="1686325"/>
            <a:ext cx="3855900" cy="2601300"/>
          </a:xfrm>
          <a:prstGeom prst="rect">
            <a:avLst/>
          </a:prstGeom>
          <a:noFill/>
          <a:ln>
            <a:noFill/>
          </a:ln>
        </p:spPr>
        <p:txBody>
          <a:bodyPr anchorCtr="0" anchor="t" bIns="91425" lIns="91425" spcFirstLastPara="1" rIns="91425" wrap="square" tIns="91425">
            <a:spAutoFit/>
          </a:bodyPr>
          <a:lstStyle/>
          <a:p>
            <a:pPr indent="-304800" lvl="0" marL="457200" rtl="0" algn="just">
              <a:lnSpc>
                <a:spcPct val="115000"/>
              </a:lnSpc>
              <a:spcBef>
                <a:spcPts val="0"/>
              </a:spcBef>
              <a:spcAft>
                <a:spcPts val="0"/>
              </a:spcAft>
              <a:buClr>
                <a:srgbClr val="444444"/>
              </a:buClr>
              <a:buSzPts val="1200"/>
              <a:buFont typeface="Calibri"/>
              <a:buChar char="●"/>
            </a:pPr>
            <a:r>
              <a:rPr lang="pt-BR" sz="1200">
                <a:solidFill>
                  <a:srgbClr val="444444"/>
                </a:solidFill>
                <a:highlight>
                  <a:srgbClr val="FFFFFF"/>
                </a:highlight>
                <a:latin typeface="Calibri"/>
                <a:ea typeface="Calibri"/>
                <a:cs typeface="Calibri"/>
                <a:sym typeface="Calibri"/>
              </a:rPr>
              <a:t>Você pode criar classes e aplicações independentes de plataforma.</a:t>
            </a:r>
            <a:endParaRPr sz="1200">
              <a:solidFill>
                <a:srgbClr val="444444"/>
              </a:solidFill>
              <a:highlight>
                <a:srgbClr val="FFFFFF"/>
              </a:highlight>
              <a:latin typeface="Calibri"/>
              <a:ea typeface="Calibri"/>
              <a:cs typeface="Calibri"/>
              <a:sym typeface="Calibri"/>
            </a:endParaRPr>
          </a:p>
          <a:p>
            <a:pPr indent="-304800" lvl="0" marL="457200" rtl="0" algn="just">
              <a:lnSpc>
                <a:spcPct val="115000"/>
              </a:lnSpc>
              <a:spcBef>
                <a:spcPts val="0"/>
              </a:spcBef>
              <a:spcAft>
                <a:spcPts val="0"/>
              </a:spcAft>
              <a:buClr>
                <a:srgbClr val="444444"/>
              </a:buClr>
              <a:buSzPts val="1200"/>
              <a:buFont typeface="Calibri"/>
              <a:buChar char="●"/>
            </a:pPr>
            <a:r>
              <a:rPr lang="pt-BR" sz="1200">
                <a:solidFill>
                  <a:srgbClr val="444444"/>
                </a:solidFill>
                <a:highlight>
                  <a:srgbClr val="FFFFFF"/>
                </a:highlight>
                <a:latin typeface="Calibri"/>
                <a:ea typeface="Calibri"/>
                <a:cs typeface="Calibri"/>
                <a:sym typeface="Calibri"/>
              </a:rPr>
              <a:t> O código cliente trabalha com abstrações em alto nível. Ele não fica exposto a detalhes de plataforma.</a:t>
            </a:r>
            <a:endParaRPr sz="1200">
              <a:solidFill>
                <a:srgbClr val="444444"/>
              </a:solidFill>
              <a:highlight>
                <a:srgbClr val="FFFFFF"/>
              </a:highlight>
              <a:latin typeface="Calibri"/>
              <a:ea typeface="Calibri"/>
              <a:cs typeface="Calibri"/>
              <a:sym typeface="Calibri"/>
            </a:endParaRPr>
          </a:p>
          <a:p>
            <a:pPr indent="-304800" lvl="0" marL="457200" rtl="0" algn="just">
              <a:lnSpc>
                <a:spcPct val="115000"/>
              </a:lnSpc>
              <a:spcBef>
                <a:spcPts val="0"/>
              </a:spcBef>
              <a:spcAft>
                <a:spcPts val="0"/>
              </a:spcAft>
              <a:buClr>
                <a:srgbClr val="444444"/>
              </a:buClr>
              <a:buSzPts val="1200"/>
              <a:buFont typeface="Calibri"/>
              <a:buChar char="●"/>
            </a:pPr>
            <a:r>
              <a:rPr lang="pt-BR" sz="1200">
                <a:solidFill>
                  <a:srgbClr val="444444"/>
                </a:solidFill>
                <a:highlight>
                  <a:srgbClr val="FFFFFF"/>
                </a:highlight>
                <a:latin typeface="Calibri"/>
                <a:ea typeface="Calibri"/>
                <a:cs typeface="Calibri"/>
                <a:sym typeface="Calibri"/>
              </a:rPr>
              <a:t> </a:t>
            </a:r>
            <a:r>
              <a:rPr i="1" lang="pt-BR" sz="1200">
                <a:solidFill>
                  <a:srgbClr val="444444"/>
                </a:solidFill>
                <a:highlight>
                  <a:srgbClr val="FFFFFF"/>
                </a:highlight>
                <a:latin typeface="Calibri"/>
                <a:ea typeface="Calibri"/>
                <a:cs typeface="Calibri"/>
                <a:sym typeface="Calibri"/>
              </a:rPr>
              <a:t>Princípio aberto/fechado</a:t>
            </a:r>
            <a:r>
              <a:rPr lang="pt-BR" sz="1200">
                <a:solidFill>
                  <a:srgbClr val="444444"/>
                </a:solidFill>
                <a:highlight>
                  <a:srgbClr val="FFFFFF"/>
                </a:highlight>
                <a:latin typeface="Calibri"/>
                <a:ea typeface="Calibri"/>
                <a:cs typeface="Calibri"/>
                <a:sym typeface="Calibri"/>
              </a:rPr>
              <a:t>. Você pode introduzir novas abstrações e implementações independentemente uma das outras.</a:t>
            </a:r>
            <a:endParaRPr sz="1200">
              <a:solidFill>
                <a:srgbClr val="444444"/>
              </a:solidFill>
              <a:highlight>
                <a:srgbClr val="FFFFFF"/>
              </a:highlight>
              <a:latin typeface="Calibri"/>
              <a:ea typeface="Calibri"/>
              <a:cs typeface="Calibri"/>
              <a:sym typeface="Calibri"/>
            </a:endParaRPr>
          </a:p>
          <a:p>
            <a:pPr indent="-304800" lvl="0" marL="457200" rtl="0" algn="just">
              <a:lnSpc>
                <a:spcPct val="115000"/>
              </a:lnSpc>
              <a:spcBef>
                <a:spcPts val="0"/>
              </a:spcBef>
              <a:spcAft>
                <a:spcPts val="0"/>
              </a:spcAft>
              <a:buClr>
                <a:srgbClr val="444444"/>
              </a:buClr>
              <a:buSzPts val="1200"/>
              <a:buFont typeface="Calibri"/>
              <a:buChar char="●"/>
            </a:pPr>
            <a:r>
              <a:rPr lang="pt-BR" sz="1200">
                <a:solidFill>
                  <a:srgbClr val="444444"/>
                </a:solidFill>
                <a:highlight>
                  <a:srgbClr val="FFFFFF"/>
                </a:highlight>
                <a:latin typeface="Calibri"/>
                <a:ea typeface="Calibri"/>
                <a:cs typeface="Calibri"/>
                <a:sym typeface="Calibri"/>
              </a:rPr>
              <a:t> </a:t>
            </a:r>
            <a:r>
              <a:rPr i="1" lang="pt-BR" sz="1200">
                <a:solidFill>
                  <a:srgbClr val="444444"/>
                </a:solidFill>
                <a:highlight>
                  <a:srgbClr val="FFFFFF"/>
                </a:highlight>
                <a:latin typeface="Calibri"/>
                <a:ea typeface="Calibri"/>
                <a:cs typeface="Calibri"/>
                <a:sym typeface="Calibri"/>
              </a:rPr>
              <a:t>Princípio de responsabilidade única</a:t>
            </a:r>
            <a:r>
              <a:rPr lang="pt-BR" sz="1200">
                <a:solidFill>
                  <a:srgbClr val="444444"/>
                </a:solidFill>
                <a:highlight>
                  <a:srgbClr val="FFFFFF"/>
                </a:highlight>
                <a:latin typeface="Calibri"/>
                <a:ea typeface="Calibri"/>
                <a:cs typeface="Calibri"/>
                <a:sym typeface="Calibri"/>
              </a:rPr>
              <a:t>. Você pode focar na lógica de alto nível na abstração e em detalhes de plataforma na implementação.</a:t>
            </a:r>
            <a:endParaRPr sz="1200">
              <a:solidFill>
                <a:srgbClr val="444444"/>
              </a:solidFill>
              <a:highlight>
                <a:srgbClr val="FFFFFF"/>
              </a:highlight>
              <a:latin typeface="Calibri"/>
              <a:ea typeface="Calibri"/>
              <a:cs typeface="Calibri"/>
              <a:sym typeface="Calibri"/>
            </a:endParaRPr>
          </a:p>
          <a:p>
            <a:pPr indent="0" lvl="0" marL="0" rtl="0" algn="just">
              <a:spcBef>
                <a:spcPts val="0"/>
              </a:spcBef>
              <a:spcAft>
                <a:spcPts val="0"/>
              </a:spcAft>
              <a:buNone/>
            </a:pPr>
            <a:r>
              <a:t/>
            </a:r>
            <a:endParaRPr sz="1900">
              <a:latin typeface="Calibri"/>
              <a:ea typeface="Calibri"/>
              <a:cs typeface="Calibri"/>
              <a:sym typeface="Calibri"/>
            </a:endParaRPr>
          </a:p>
        </p:txBody>
      </p:sp>
      <p:sp>
        <p:nvSpPr>
          <p:cNvPr id="399" name="Google Shape;399;p50"/>
          <p:cNvSpPr txBox="1"/>
          <p:nvPr>
            <p:ph type="title"/>
          </p:nvPr>
        </p:nvSpPr>
        <p:spPr>
          <a:xfrm>
            <a:off x="785750" y="7130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Prós e Contras </a:t>
            </a:r>
            <a:endParaRPr/>
          </a:p>
        </p:txBody>
      </p:sp>
      <p:sp>
        <p:nvSpPr>
          <p:cNvPr id="400" name="Google Shape;400;p50"/>
          <p:cNvSpPr txBox="1"/>
          <p:nvPr/>
        </p:nvSpPr>
        <p:spPr>
          <a:xfrm>
            <a:off x="4942275" y="1641200"/>
            <a:ext cx="3326400" cy="794100"/>
          </a:xfrm>
          <a:prstGeom prst="rect">
            <a:avLst/>
          </a:prstGeom>
          <a:noFill/>
          <a:ln>
            <a:noFill/>
          </a:ln>
        </p:spPr>
        <p:txBody>
          <a:bodyPr anchorCtr="0" anchor="t" bIns="91425" lIns="91425" spcFirstLastPara="1" rIns="91425" wrap="square" tIns="91425">
            <a:spAutoFit/>
          </a:bodyPr>
          <a:lstStyle/>
          <a:p>
            <a:pPr indent="-304800" lvl="0" marL="457200" rtl="0" algn="just">
              <a:lnSpc>
                <a:spcPct val="115000"/>
              </a:lnSpc>
              <a:spcBef>
                <a:spcPts val="0"/>
              </a:spcBef>
              <a:spcAft>
                <a:spcPts val="0"/>
              </a:spcAft>
              <a:buClr>
                <a:srgbClr val="444444"/>
              </a:buClr>
              <a:buSzPts val="1200"/>
              <a:buFont typeface="Calibri"/>
              <a:buChar char="●"/>
            </a:pPr>
            <a:r>
              <a:rPr lang="pt-BR" sz="1200">
                <a:solidFill>
                  <a:srgbClr val="444444"/>
                </a:solidFill>
                <a:highlight>
                  <a:srgbClr val="FFFFFF"/>
                </a:highlight>
                <a:latin typeface="Calibri"/>
                <a:ea typeface="Calibri"/>
                <a:cs typeface="Calibri"/>
                <a:sym typeface="Calibri"/>
              </a:rPr>
              <a:t> Você pode tornar o código mais complicado ao aplicar o padrão em uma classe altamente coesa.</a:t>
            </a:r>
            <a:endParaRPr sz="1200">
              <a:solidFill>
                <a:srgbClr val="444444"/>
              </a:solidFill>
              <a:highlight>
                <a:srgbClr val="FFFFFF"/>
              </a:highlight>
              <a:latin typeface="Calibri"/>
              <a:ea typeface="Calibri"/>
              <a:cs typeface="Calibri"/>
              <a:sym typeface="Calibri"/>
            </a:endParaRPr>
          </a:p>
        </p:txBody>
      </p:sp>
      <p:sp>
        <p:nvSpPr>
          <p:cNvPr id="401" name="Google Shape;401;p50"/>
          <p:cNvSpPr/>
          <p:nvPr/>
        </p:nvSpPr>
        <p:spPr>
          <a:xfrm>
            <a:off x="4942275" y="1667600"/>
            <a:ext cx="3633600" cy="7413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50"/>
          <p:cNvSpPr/>
          <p:nvPr/>
        </p:nvSpPr>
        <p:spPr>
          <a:xfrm>
            <a:off x="988100" y="1667600"/>
            <a:ext cx="3727200" cy="2364600"/>
          </a:xfrm>
          <a:prstGeom prst="rect">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6"/>
          <p:cNvSpPr txBox="1"/>
          <p:nvPr>
            <p:ph idx="1" type="body"/>
          </p:nvPr>
        </p:nvSpPr>
        <p:spPr>
          <a:xfrm>
            <a:off x="819150" y="1396650"/>
            <a:ext cx="7505700" cy="3042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sz="1500"/>
              <a:t>5+7*4</a:t>
            </a:r>
            <a:endParaRPr sz="1500"/>
          </a:p>
          <a:p>
            <a:pPr indent="0" lvl="0" marL="0" rtl="0" algn="l">
              <a:spcBef>
                <a:spcPts val="1200"/>
              </a:spcBef>
              <a:spcAft>
                <a:spcPts val="0"/>
              </a:spcAft>
              <a:buNone/>
            </a:pPr>
            <a:r>
              <a:rPr lang="pt-BR" sz="1500"/>
              <a:t>5,+,7,*,4</a:t>
            </a:r>
            <a:endParaRPr sz="1500"/>
          </a:p>
          <a:p>
            <a:pPr indent="0" lvl="0" marL="0" rtl="0" algn="l">
              <a:spcBef>
                <a:spcPts val="1200"/>
              </a:spcBef>
              <a:spcAft>
                <a:spcPts val="0"/>
              </a:spcAft>
              <a:buNone/>
            </a:pPr>
            <a:r>
              <a:rPr lang="pt-BR" sz="1500"/>
              <a:t>5,7,4,+,*</a:t>
            </a:r>
            <a:endParaRPr sz="1500"/>
          </a:p>
          <a:p>
            <a:pPr indent="0" lvl="0" marL="0" rtl="0" algn="l">
              <a:spcBef>
                <a:spcPts val="1200"/>
              </a:spcBef>
              <a:spcAft>
                <a:spcPts val="0"/>
              </a:spcAft>
              <a:buNone/>
            </a:pPr>
            <a:r>
              <a:rPr lang="pt-BR" sz="1500"/>
              <a:t>5      +</a:t>
            </a:r>
            <a:endParaRPr sz="1500"/>
          </a:p>
          <a:p>
            <a:pPr indent="0" lvl="0" marL="0" rtl="0" algn="l">
              <a:spcBef>
                <a:spcPts val="1200"/>
              </a:spcBef>
              <a:spcAft>
                <a:spcPts val="0"/>
              </a:spcAft>
              <a:buNone/>
            </a:pPr>
            <a:r>
              <a:rPr lang="pt-BR" sz="1500"/>
              <a:t>7      *</a:t>
            </a:r>
            <a:endParaRPr sz="1500"/>
          </a:p>
          <a:p>
            <a:pPr indent="0" lvl="0" marL="0" rtl="0" algn="l">
              <a:spcBef>
                <a:spcPts val="1200"/>
              </a:spcBef>
              <a:spcAft>
                <a:spcPts val="1200"/>
              </a:spcAft>
              <a:buNone/>
            </a:pPr>
            <a:r>
              <a:rPr lang="pt-BR" sz="1500"/>
              <a:t>4</a:t>
            </a:r>
            <a:endParaRPr sz="1500"/>
          </a:p>
        </p:txBody>
      </p:sp>
      <p:sp>
        <p:nvSpPr>
          <p:cNvPr id="149" name="Google Shape;149;p16"/>
          <p:cNvSpPr txBox="1"/>
          <p:nvPr>
            <p:ph type="title"/>
          </p:nvPr>
        </p:nvSpPr>
        <p:spPr>
          <a:xfrm>
            <a:off x="819150" y="44205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Por que?</a:t>
            </a:r>
            <a:endParaRPr/>
          </a:p>
        </p:txBody>
      </p:sp>
      <p:sp>
        <p:nvSpPr>
          <p:cNvPr id="150" name="Google Shape;150;p16"/>
          <p:cNvSpPr/>
          <p:nvPr/>
        </p:nvSpPr>
        <p:spPr>
          <a:xfrm>
            <a:off x="880500" y="2765850"/>
            <a:ext cx="161400" cy="10203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6"/>
          <p:cNvSpPr/>
          <p:nvPr/>
        </p:nvSpPr>
        <p:spPr>
          <a:xfrm>
            <a:off x="880500" y="3101250"/>
            <a:ext cx="161400" cy="34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6"/>
          <p:cNvSpPr/>
          <p:nvPr/>
        </p:nvSpPr>
        <p:spPr>
          <a:xfrm>
            <a:off x="1236650" y="3069450"/>
            <a:ext cx="161400" cy="303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6"/>
          <p:cNvSpPr/>
          <p:nvPr/>
        </p:nvSpPr>
        <p:spPr>
          <a:xfrm>
            <a:off x="1236650" y="2765850"/>
            <a:ext cx="161400" cy="303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4" name="Google Shape;154;p16"/>
          <p:cNvPicPr preferRelativeResize="0"/>
          <p:nvPr/>
        </p:nvPicPr>
        <p:blipFill>
          <a:blip r:embed="rId3">
            <a:alphaModFix/>
          </a:blip>
          <a:stretch>
            <a:fillRect/>
          </a:stretch>
        </p:blipFill>
        <p:spPr>
          <a:xfrm>
            <a:off x="3491050" y="829775"/>
            <a:ext cx="4833800" cy="40281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7"/>
          <p:cNvSpPr txBox="1"/>
          <p:nvPr>
            <p:ph type="title"/>
          </p:nvPr>
        </p:nvSpPr>
        <p:spPr>
          <a:xfrm>
            <a:off x="804475" y="383350"/>
            <a:ext cx="36861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Human Language  </a:t>
            </a:r>
            <a:endParaRPr/>
          </a:p>
        </p:txBody>
      </p:sp>
      <p:sp>
        <p:nvSpPr>
          <p:cNvPr id="160" name="Google Shape;160;p17"/>
          <p:cNvSpPr txBox="1"/>
          <p:nvPr>
            <p:ph idx="1" type="body"/>
          </p:nvPr>
        </p:nvSpPr>
        <p:spPr>
          <a:xfrm>
            <a:off x="804475" y="1044200"/>
            <a:ext cx="3157800" cy="4452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pt-BR" sz="1500"/>
              <a:t>5 + 7 * 4</a:t>
            </a:r>
            <a:endParaRPr sz="1500"/>
          </a:p>
        </p:txBody>
      </p:sp>
      <p:sp>
        <p:nvSpPr>
          <p:cNvPr id="161" name="Google Shape;161;p17"/>
          <p:cNvSpPr txBox="1"/>
          <p:nvPr>
            <p:ph idx="2" type="body"/>
          </p:nvPr>
        </p:nvSpPr>
        <p:spPr>
          <a:xfrm>
            <a:off x="4624000" y="1044200"/>
            <a:ext cx="3307800" cy="4452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pt-BR" sz="1500">
                <a:solidFill>
                  <a:schemeClr val="accent6"/>
                </a:solidFill>
              </a:rPr>
              <a:t>int </a:t>
            </a:r>
            <a:r>
              <a:rPr lang="pt-BR" sz="1500"/>
              <a:t>5 </a:t>
            </a:r>
            <a:r>
              <a:rPr lang="pt-BR" sz="1500">
                <a:solidFill>
                  <a:srgbClr val="FF0000"/>
                </a:solidFill>
              </a:rPr>
              <a:t>+ </a:t>
            </a:r>
            <a:r>
              <a:rPr lang="pt-BR" sz="1500">
                <a:solidFill>
                  <a:schemeClr val="accent6"/>
                </a:solidFill>
              </a:rPr>
              <a:t>int </a:t>
            </a:r>
            <a:r>
              <a:rPr lang="pt-BR" sz="1500"/>
              <a:t>7 </a:t>
            </a:r>
            <a:r>
              <a:rPr lang="pt-BR" sz="1500">
                <a:solidFill>
                  <a:srgbClr val="FF0000"/>
                </a:solidFill>
              </a:rPr>
              <a:t>* </a:t>
            </a:r>
            <a:r>
              <a:rPr lang="pt-BR" sz="1500">
                <a:solidFill>
                  <a:schemeClr val="accent6"/>
                </a:solidFill>
              </a:rPr>
              <a:t>int </a:t>
            </a:r>
            <a:r>
              <a:rPr lang="pt-BR" sz="1500"/>
              <a:t>4</a:t>
            </a:r>
            <a:endParaRPr sz="1500"/>
          </a:p>
        </p:txBody>
      </p:sp>
      <p:sp>
        <p:nvSpPr>
          <p:cNvPr id="162" name="Google Shape;162;p17"/>
          <p:cNvSpPr txBox="1"/>
          <p:nvPr/>
        </p:nvSpPr>
        <p:spPr>
          <a:xfrm>
            <a:off x="4624000" y="403550"/>
            <a:ext cx="36525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3000">
                <a:solidFill>
                  <a:schemeClr val="lt1"/>
                </a:solidFill>
                <a:latin typeface="Nunito"/>
                <a:ea typeface="Nunito"/>
                <a:cs typeface="Nunito"/>
                <a:sym typeface="Nunito"/>
              </a:rPr>
              <a:t>Machine </a:t>
            </a:r>
            <a:r>
              <a:rPr lang="pt-BR" sz="3000">
                <a:solidFill>
                  <a:schemeClr val="lt1"/>
                </a:solidFill>
                <a:latin typeface="Nunito"/>
                <a:ea typeface="Nunito"/>
                <a:cs typeface="Nunito"/>
                <a:sym typeface="Nunito"/>
              </a:rPr>
              <a:t>Language  </a:t>
            </a:r>
            <a:endParaRPr sz="3000">
              <a:solidFill>
                <a:schemeClr val="lt1"/>
              </a:solidFill>
              <a:latin typeface="Nunito"/>
              <a:ea typeface="Nunito"/>
              <a:cs typeface="Nunito"/>
              <a:sym typeface="Nunito"/>
            </a:endParaRPr>
          </a:p>
          <a:p>
            <a:pPr indent="0" lvl="0" marL="0" rtl="0" algn="l">
              <a:spcBef>
                <a:spcPts val="0"/>
              </a:spcBef>
              <a:spcAft>
                <a:spcPts val="0"/>
              </a:spcAft>
              <a:buNone/>
            </a:pPr>
            <a:r>
              <a:t/>
            </a:r>
            <a:endParaRPr>
              <a:latin typeface="Calibri"/>
              <a:ea typeface="Calibri"/>
              <a:cs typeface="Calibri"/>
              <a:sym typeface="Calibri"/>
            </a:endParaRPr>
          </a:p>
        </p:txBody>
      </p:sp>
      <p:pic>
        <p:nvPicPr>
          <p:cNvPr id="163" name="Google Shape;163;p17"/>
          <p:cNvPicPr preferRelativeResize="0"/>
          <p:nvPr/>
        </p:nvPicPr>
        <p:blipFill>
          <a:blip r:embed="rId3">
            <a:alphaModFix/>
          </a:blip>
          <a:stretch>
            <a:fillRect/>
          </a:stretch>
        </p:blipFill>
        <p:spPr>
          <a:xfrm>
            <a:off x="458675" y="1649125"/>
            <a:ext cx="3849400" cy="2887050"/>
          </a:xfrm>
          <a:prstGeom prst="rect">
            <a:avLst/>
          </a:prstGeom>
          <a:noFill/>
          <a:ln>
            <a:noFill/>
          </a:ln>
        </p:spPr>
      </p:pic>
      <p:pic>
        <p:nvPicPr>
          <p:cNvPr id="164" name="Google Shape;164;p17"/>
          <p:cNvPicPr preferRelativeResize="0"/>
          <p:nvPr/>
        </p:nvPicPr>
        <p:blipFill>
          <a:blip r:embed="rId4">
            <a:alphaModFix/>
          </a:blip>
          <a:stretch>
            <a:fillRect/>
          </a:stretch>
        </p:blipFill>
        <p:spPr>
          <a:xfrm>
            <a:off x="4624000" y="1619775"/>
            <a:ext cx="3854565" cy="28870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8"/>
          <p:cNvSpPr txBox="1"/>
          <p:nvPr>
            <p:ph type="title"/>
          </p:nvPr>
        </p:nvSpPr>
        <p:spPr>
          <a:xfrm>
            <a:off x="819150" y="40535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Como funciona?</a:t>
            </a:r>
            <a:endParaRPr/>
          </a:p>
        </p:txBody>
      </p:sp>
      <p:pic>
        <p:nvPicPr>
          <p:cNvPr id="170" name="Google Shape;170;p18"/>
          <p:cNvPicPr preferRelativeResize="0"/>
          <p:nvPr/>
        </p:nvPicPr>
        <p:blipFill>
          <a:blip r:embed="rId3">
            <a:alphaModFix/>
          </a:blip>
          <a:stretch>
            <a:fillRect/>
          </a:stretch>
        </p:blipFill>
        <p:spPr>
          <a:xfrm>
            <a:off x="881437" y="1452800"/>
            <a:ext cx="2074425" cy="2970775"/>
          </a:xfrm>
          <a:prstGeom prst="rect">
            <a:avLst/>
          </a:prstGeom>
          <a:noFill/>
          <a:ln>
            <a:noFill/>
          </a:ln>
        </p:spPr>
      </p:pic>
      <p:sp>
        <p:nvSpPr>
          <p:cNvPr id="171" name="Google Shape;171;p18"/>
          <p:cNvSpPr/>
          <p:nvPr/>
        </p:nvSpPr>
        <p:spPr>
          <a:xfrm>
            <a:off x="865800" y="1452788"/>
            <a:ext cx="2105700" cy="2817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8"/>
          <p:cNvSpPr/>
          <p:nvPr/>
        </p:nvSpPr>
        <p:spPr>
          <a:xfrm>
            <a:off x="3692463" y="2111450"/>
            <a:ext cx="1749000" cy="6384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8"/>
          <p:cNvSpPr/>
          <p:nvPr/>
        </p:nvSpPr>
        <p:spPr>
          <a:xfrm>
            <a:off x="6273450" y="2100050"/>
            <a:ext cx="1749000" cy="6384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8"/>
          <p:cNvSpPr txBox="1"/>
          <p:nvPr/>
        </p:nvSpPr>
        <p:spPr>
          <a:xfrm>
            <a:off x="3698025" y="2230550"/>
            <a:ext cx="1757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a:latin typeface="Calibri"/>
                <a:ea typeface="Calibri"/>
                <a:cs typeface="Calibri"/>
                <a:sym typeface="Calibri"/>
              </a:rPr>
              <a:t>Interpreter</a:t>
            </a:r>
            <a:endParaRPr>
              <a:latin typeface="Calibri"/>
              <a:ea typeface="Calibri"/>
              <a:cs typeface="Calibri"/>
              <a:sym typeface="Calibri"/>
            </a:endParaRPr>
          </a:p>
        </p:txBody>
      </p:sp>
      <p:sp>
        <p:nvSpPr>
          <p:cNvPr id="175" name="Google Shape;175;p18"/>
          <p:cNvSpPr/>
          <p:nvPr/>
        </p:nvSpPr>
        <p:spPr>
          <a:xfrm>
            <a:off x="3030113" y="2248850"/>
            <a:ext cx="609300" cy="3636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8"/>
          <p:cNvSpPr/>
          <p:nvPr/>
        </p:nvSpPr>
        <p:spPr>
          <a:xfrm>
            <a:off x="5512088" y="2248850"/>
            <a:ext cx="609300" cy="3636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8"/>
          <p:cNvSpPr txBox="1"/>
          <p:nvPr/>
        </p:nvSpPr>
        <p:spPr>
          <a:xfrm>
            <a:off x="6273450" y="2111450"/>
            <a:ext cx="17490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a:solidFill>
                  <a:schemeClr val="accent6"/>
                </a:solidFill>
                <a:latin typeface="Calibri"/>
                <a:ea typeface="Calibri"/>
                <a:cs typeface="Calibri"/>
                <a:sym typeface="Calibri"/>
              </a:rPr>
              <a:t>int </a:t>
            </a:r>
            <a:r>
              <a:rPr lang="pt-BR">
                <a:latin typeface="Calibri"/>
                <a:ea typeface="Calibri"/>
                <a:cs typeface="Calibri"/>
                <a:sym typeface="Calibri"/>
              </a:rPr>
              <a:t>7 </a:t>
            </a:r>
            <a:r>
              <a:rPr lang="pt-BR">
                <a:solidFill>
                  <a:srgbClr val="FF0000"/>
                </a:solidFill>
                <a:latin typeface="Calibri"/>
                <a:ea typeface="Calibri"/>
                <a:cs typeface="Calibri"/>
                <a:sym typeface="Calibri"/>
              </a:rPr>
              <a:t>* </a:t>
            </a:r>
            <a:r>
              <a:rPr lang="pt-BR">
                <a:solidFill>
                  <a:schemeClr val="accent6"/>
                </a:solidFill>
                <a:latin typeface="Calibri"/>
                <a:ea typeface="Calibri"/>
                <a:cs typeface="Calibri"/>
                <a:sym typeface="Calibri"/>
              </a:rPr>
              <a:t>int </a:t>
            </a:r>
            <a:r>
              <a:rPr lang="pt-BR">
                <a:latin typeface="Calibri"/>
                <a:ea typeface="Calibri"/>
                <a:cs typeface="Calibri"/>
                <a:sym typeface="Calibri"/>
              </a:rPr>
              <a:t>4</a:t>
            </a:r>
            <a:endParaRPr>
              <a:latin typeface="Calibri"/>
              <a:ea typeface="Calibri"/>
              <a:cs typeface="Calibri"/>
              <a:sym typeface="Calibri"/>
            </a:endParaRPr>
          </a:p>
          <a:p>
            <a:pPr indent="0" lvl="0" marL="0" rtl="0" algn="ctr">
              <a:spcBef>
                <a:spcPts val="0"/>
              </a:spcBef>
              <a:spcAft>
                <a:spcPts val="0"/>
              </a:spcAft>
              <a:buNone/>
            </a:pPr>
            <a:r>
              <a:rPr lang="pt-BR">
                <a:solidFill>
                  <a:schemeClr val="accent6"/>
                </a:solidFill>
                <a:latin typeface="Calibri"/>
                <a:ea typeface="Calibri"/>
                <a:cs typeface="Calibri"/>
                <a:sym typeface="Calibri"/>
              </a:rPr>
              <a:t>int </a:t>
            </a:r>
            <a:r>
              <a:rPr lang="pt-BR">
                <a:latin typeface="Calibri"/>
                <a:ea typeface="Calibri"/>
                <a:cs typeface="Calibri"/>
                <a:sym typeface="Calibri"/>
              </a:rPr>
              <a:t>5 </a:t>
            </a:r>
            <a:r>
              <a:rPr lang="pt-BR">
                <a:solidFill>
                  <a:srgbClr val="FF0000"/>
                </a:solidFill>
                <a:latin typeface="Calibri"/>
                <a:ea typeface="Calibri"/>
                <a:cs typeface="Calibri"/>
                <a:sym typeface="Calibri"/>
              </a:rPr>
              <a:t>+ </a:t>
            </a:r>
            <a:r>
              <a:rPr lang="pt-BR">
                <a:solidFill>
                  <a:schemeClr val="accent6"/>
                </a:solidFill>
                <a:latin typeface="Calibri"/>
                <a:ea typeface="Calibri"/>
                <a:cs typeface="Calibri"/>
                <a:sym typeface="Calibri"/>
              </a:rPr>
              <a:t>int </a:t>
            </a:r>
            <a:r>
              <a:rPr lang="pt-BR">
                <a:latin typeface="Calibri"/>
                <a:ea typeface="Calibri"/>
                <a:cs typeface="Calibri"/>
                <a:sym typeface="Calibri"/>
              </a:rPr>
              <a:t>28</a:t>
            </a:r>
            <a:endParaRPr>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9"/>
          <p:cNvSpPr txBox="1"/>
          <p:nvPr>
            <p:ph type="title"/>
          </p:nvPr>
        </p:nvSpPr>
        <p:spPr>
          <a:xfrm>
            <a:off x="819150" y="4955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Estrutura</a:t>
            </a:r>
            <a:endParaRPr/>
          </a:p>
        </p:txBody>
      </p:sp>
      <p:pic>
        <p:nvPicPr>
          <p:cNvPr id="183" name="Google Shape;183;p19"/>
          <p:cNvPicPr preferRelativeResize="0"/>
          <p:nvPr/>
        </p:nvPicPr>
        <p:blipFill>
          <a:blip r:embed="rId3">
            <a:alphaModFix/>
          </a:blip>
          <a:stretch>
            <a:fillRect/>
          </a:stretch>
        </p:blipFill>
        <p:spPr>
          <a:xfrm>
            <a:off x="1884400" y="1371150"/>
            <a:ext cx="4483725" cy="29521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0"/>
          <p:cNvSpPr txBox="1"/>
          <p:nvPr>
            <p:ph type="title"/>
          </p:nvPr>
        </p:nvSpPr>
        <p:spPr>
          <a:xfrm>
            <a:off x="819150" y="4955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Exemplo</a:t>
            </a:r>
            <a:endParaRPr/>
          </a:p>
        </p:txBody>
      </p:sp>
      <p:pic>
        <p:nvPicPr>
          <p:cNvPr id="189" name="Google Shape;189;p20"/>
          <p:cNvPicPr preferRelativeResize="0"/>
          <p:nvPr/>
        </p:nvPicPr>
        <p:blipFill>
          <a:blip r:embed="rId3">
            <a:alphaModFix/>
          </a:blip>
          <a:stretch>
            <a:fillRect/>
          </a:stretch>
        </p:blipFill>
        <p:spPr>
          <a:xfrm>
            <a:off x="3010650" y="577600"/>
            <a:ext cx="5563650" cy="41556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1"/>
          <p:cNvSpPr txBox="1"/>
          <p:nvPr>
            <p:ph type="title"/>
          </p:nvPr>
        </p:nvSpPr>
        <p:spPr>
          <a:xfrm>
            <a:off x="819150" y="5090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Aplicação Java</a:t>
            </a:r>
            <a:endParaRPr/>
          </a:p>
        </p:txBody>
      </p:sp>
      <p:pic>
        <p:nvPicPr>
          <p:cNvPr id="195" name="Google Shape;195;p21"/>
          <p:cNvPicPr preferRelativeResize="0"/>
          <p:nvPr/>
        </p:nvPicPr>
        <p:blipFill>
          <a:blip r:embed="rId3">
            <a:alphaModFix/>
          </a:blip>
          <a:stretch>
            <a:fillRect/>
          </a:stretch>
        </p:blipFill>
        <p:spPr>
          <a:xfrm>
            <a:off x="347650" y="1423200"/>
            <a:ext cx="8448675" cy="25336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